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31"/>
  </p:notesMasterIdLst>
  <p:sldIdLst>
    <p:sldId id="256" r:id="rId2"/>
    <p:sldId id="281" r:id="rId3"/>
    <p:sldId id="258" r:id="rId4"/>
    <p:sldId id="259" r:id="rId5"/>
    <p:sldId id="262" r:id="rId6"/>
    <p:sldId id="257" r:id="rId7"/>
    <p:sldId id="263" r:id="rId8"/>
    <p:sldId id="306" r:id="rId9"/>
    <p:sldId id="273" r:id="rId10"/>
    <p:sldId id="307" r:id="rId11"/>
    <p:sldId id="271" r:id="rId12"/>
    <p:sldId id="284" r:id="rId13"/>
    <p:sldId id="272" r:id="rId14"/>
    <p:sldId id="279" r:id="rId15"/>
    <p:sldId id="280" r:id="rId16"/>
    <p:sldId id="285" r:id="rId17"/>
    <p:sldId id="289" r:id="rId18"/>
    <p:sldId id="290" r:id="rId19"/>
    <p:sldId id="292" r:id="rId20"/>
    <p:sldId id="293" r:id="rId21"/>
    <p:sldId id="294" r:id="rId22"/>
    <p:sldId id="296" r:id="rId23"/>
    <p:sldId id="297" r:id="rId24"/>
    <p:sldId id="298" r:id="rId25"/>
    <p:sldId id="301" r:id="rId26"/>
    <p:sldId id="302" r:id="rId27"/>
    <p:sldId id="303" r:id="rId28"/>
    <p:sldId id="304" r:id="rId29"/>
    <p:sldId id="305" r:id="rId3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69280D6-1793-A552-959D-640948F593AF}" v="59" dt="2022-03-11T03:30:16.403"/>
    <p1510:client id="{4EA594BC-A328-D6E8-A71B-E783EF44EC87}" v="140" dt="2022-03-12T03:47:03.108"/>
    <p1510:client id="{679697CD-BC86-47C5-244D-D87F20346CBA}" v="22" dt="2022-03-12T03:36:36.904"/>
    <p1510:client id="{6DB78AF9-3023-0E5B-000C-8879DF09E4D1}" v="370" dt="2022-03-11T01:35:39.308"/>
    <p1510:client id="{A916BFF9-E7A1-4A18-B82C-258426C548DB}" v="179" dt="2022-02-28T14:06:46.465"/>
    <p1510:client id="{B2250DBD-EA59-6681-B3B2-23B76977804C}" v="34" dt="2022-03-12T03:49:44.545"/>
    <p1510:client id="{E0C673BB-5B6F-6E53-EEDD-70083E9E4135}" v="196" dt="2022-03-12T03:19:53.50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94719"/>
  </p:normalViewPr>
  <p:slideViewPr>
    <p:cSldViewPr snapToGrid="0">
      <p:cViewPr>
        <p:scale>
          <a:sx n="141" d="100"/>
          <a:sy n="141" d="100"/>
        </p:scale>
        <p:origin x="240"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6834180-797C-4699-868E-A30D0C33997A}" type="doc">
      <dgm:prSet loTypeId="urn:microsoft.com/office/officeart/2008/layout/LinedList" loCatId="list" qsTypeId="urn:microsoft.com/office/officeart/2005/8/quickstyle/simple5" qsCatId="simple" csTypeId="urn:microsoft.com/office/officeart/2005/8/colors/accent1_2" csCatId="accent1"/>
      <dgm:spPr/>
      <dgm:t>
        <a:bodyPr/>
        <a:lstStyle/>
        <a:p>
          <a:endParaRPr lang="en-US"/>
        </a:p>
      </dgm:t>
    </dgm:pt>
    <dgm:pt modelId="{84FAC92E-DE03-48B6-8EB5-52B4EDCDCB91}">
      <dgm:prSet/>
      <dgm:spPr/>
      <dgm:t>
        <a:bodyPr/>
        <a:lstStyle/>
        <a:p>
          <a:r>
            <a:rPr lang="es-HN" baseline="0"/>
            <a:t>Enlistar los pasos a seguir para la emisión de bonos en Honduras y otros países</a:t>
          </a:r>
          <a:br>
            <a:rPr lang="es-HN" baseline="0"/>
          </a:br>
          <a:endParaRPr lang="en-US"/>
        </a:p>
      </dgm:t>
    </dgm:pt>
    <dgm:pt modelId="{ED0637EB-A06C-4FBA-B5C5-56DB3432A6CF}" type="parTrans" cxnId="{93E9DAB4-8B57-4EBF-89BF-2BFAAEFAA349}">
      <dgm:prSet/>
      <dgm:spPr/>
      <dgm:t>
        <a:bodyPr/>
        <a:lstStyle/>
        <a:p>
          <a:endParaRPr lang="en-US"/>
        </a:p>
      </dgm:t>
    </dgm:pt>
    <dgm:pt modelId="{07D727D1-3CCF-4D0A-9256-8660A241FE51}" type="sibTrans" cxnId="{93E9DAB4-8B57-4EBF-89BF-2BFAAEFAA349}">
      <dgm:prSet/>
      <dgm:spPr/>
      <dgm:t>
        <a:bodyPr/>
        <a:lstStyle/>
        <a:p>
          <a:endParaRPr lang="en-US"/>
        </a:p>
      </dgm:t>
    </dgm:pt>
    <dgm:pt modelId="{70F41DAE-004A-4027-999D-460DC7DAA53A}">
      <dgm:prSet/>
      <dgm:spPr/>
      <dgm:t>
        <a:bodyPr/>
        <a:lstStyle/>
        <a:p>
          <a:r>
            <a:rPr lang="es-HN" baseline="0"/>
            <a:t>Enumerar los requisitos, responsabilidades y obligaciones a los que se comprometen los emisores de bonos corporativos</a:t>
          </a:r>
          <a:br>
            <a:rPr lang="es-HN" baseline="0"/>
          </a:br>
          <a:endParaRPr lang="en-US"/>
        </a:p>
      </dgm:t>
    </dgm:pt>
    <dgm:pt modelId="{6BE2B991-667F-467B-9EA4-71D0EA77D84B}" type="parTrans" cxnId="{3F4FE3C0-69D7-4C80-804B-A445712DAB27}">
      <dgm:prSet/>
      <dgm:spPr/>
      <dgm:t>
        <a:bodyPr/>
        <a:lstStyle/>
        <a:p>
          <a:endParaRPr lang="en-US"/>
        </a:p>
      </dgm:t>
    </dgm:pt>
    <dgm:pt modelId="{314018E4-9F9A-47AB-9338-C1393893C2B4}" type="sibTrans" cxnId="{3F4FE3C0-69D7-4C80-804B-A445712DAB27}">
      <dgm:prSet/>
      <dgm:spPr/>
      <dgm:t>
        <a:bodyPr/>
        <a:lstStyle/>
        <a:p>
          <a:endParaRPr lang="en-US"/>
        </a:p>
      </dgm:t>
    </dgm:pt>
    <dgm:pt modelId="{CD953604-15C4-487C-8E24-21681D6235C0}">
      <dgm:prSet/>
      <dgm:spPr/>
      <dgm:t>
        <a:bodyPr/>
        <a:lstStyle/>
        <a:p>
          <a:r>
            <a:rPr lang="es-HN" baseline="0"/>
            <a:t>Identificar diferencias y similitudes en el proceso de emisión de bonos corporativos en Honduras frente a otros países.</a:t>
          </a:r>
          <a:endParaRPr lang="en-US"/>
        </a:p>
      </dgm:t>
    </dgm:pt>
    <dgm:pt modelId="{F215D5D0-7626-4292-8063-552FE99F4BF7}" type="parTrans" cxnId="{C24575AA-CC4A-40AB-A319-342E42328269}">
      <dgm:prSet/>
      <dgm:spPr/>
      <dgm:t>
        <a:bodyPr/>
        <a:lstStyle/>
        <a:p>
          <a:endParaRPr lang="en-US"/>
        </a:p>
      </dgm:t>
    </dgm:pt>
    <dgm:pt modelId="{0725ADD2-45CA-499E-8339-6584D7914FC3}" type="sibTrans" cxnId="{C24575AA-CC4A-40AB-A319-342E42328269}">
      <dgm:prSet/>
      <dgm:spPr/>
      <dgm:t>
        <a:bodyPr/>
        <a:lstStyle/>
        <a:p>
          <a:endParaRPr lang="en-US"/>
        </a:p>
      </dgm:t>
    </dgm:pt>
    <dgm:pt modelId="{D351199D-5EEB-F941-8993-7255E9B8DD80}" type="pres">
      <dgm:prSet presAssocID="{86834180-797C-4699-868E-A30D0C33997A}" presName="vert0" presStyleCnt="0">
        <dgm:presLayoutVars>
          <dgm:dir/>
          <dgm:animOne val="branch"/>
          <dgm:animLvl val="lvl"/>
        </dgm:presLayoutVars>
      </dgm:prSet>
      <dgm:spPr/>
    </dgm:pt>
    <dgm:pt modelId="{27827133-12E4-1846-A945-9AEC38E60AF5}" type="pres">
      <dgm:prSet presAssocID="{84FAC92E-DE03-48B6-8EB5-52B4EDCDCB91}" presName="thickLine" presStyleLbl="alignNode1" presStyleIdx="0" presStyleCnt="3"/>
      <dgm:spPr/>
    </dgm:pt>
    <dgm:pt modelId="{5ED6DEAE-72D3-494F-BA12-88436C690406}" type="pres">
      <dgm:prSet presAssocID="{84FAC92E-DE03-48B6-8EB5-52B4EDCDCB91}" presName="horz1" presStyleCnt="0"/>
      <dgm:spPr/>
    </dgm:pt>
    <dgm:pt modelId="{A0D0A003-0240-AA4E-8874-41268800F2DE}" type="pres">
      <dgm:prSet presAssocID="{84FAC92E-DE03-48B6-8EB5-52B4EDCDCB91}" presName="tx1" presStyleLbl="revTx" presStyleIdx="0" presStyleCnt="3"/>
      <dgm:spPr/>
    </dgm:pt>
    <dgm:pt modelId="{395DFE06-60D4-E64B-A755-D351FB991F4B}" type="pres">
      <dgm:prSet presAssocID="{84FAC92E-DE03-48B6-8EB5-52B4EDCDCB91}" presName="vert1" presStyleCnt="0"/>
      <dgm:spPr/>
    </dgm:pt>
    <dgm:pt modelId="{077F38A6-9BB2-434A-A39C-6AC6A10C8BC4}" type="pres">
      <dgm:prSet presAssocID="{70F41DAE-004A-4027-999D-460DC7DAA53A}" presName="thickLine" presStyleLbl="alignNode1" presStyleIdx="1" presStyleCnt="3"/>
      <dgm:spPr/>
    </dgm:pt>
    <dgm:pt modelId="{12991FF6-AAB4-F94B-86C4-552E40E24C48}" type="pres">
      <dgm:prSet presAssocID="{70F41DAE-004A-4027-999D-460DC7DAA53A}" presName="horz1" presStyleCnt="0"/>
      <dgm:spPr/>
    </dgm:pt>
    <dgm:pt modelId="{079418DA-01CC-894C-AA31-C941FF5FB420}" type="pres">
      <dgm:prSet presAssocID="{70F41DAE-004A-4027-999D-460DC7DAA53A}" presName="tx1" presStyleLbl="revTx" presStyleIdx="1" presStyleCnt="3"/>
      <dgm:spPr/>
    </dgm:pt>
    <dgm:pt modelId="{C6CA5A0B-0882-9447-A4D5-D5D6D1F269B4}" type="pres">
      <dgm:prSet presAssocID="{70F41DAE-004A-4027-999D-460DC7DAA53A}" presName="vert1" presStyleCnt="0"/>
      <dgm:spPr/>
    </dgm:pt>
    <dgm:pt modelId="{EAADFA83-C025-BB47-A9E1-0A6C69C1F7C6}" type="pres">
      <dgm:prSet presAssocID="{CD953604-15C4-487C-8E24-21681D6235C0}" presName="thickLine" presStyleLbl="alignNode1" presStyleIdx="2" presStyleCnt="3"/>
      <dgm:spPr/>
    </dgm:pt>
    <dgm:pt modelId="{6FEC9D11-E78A-B843-AA4B-8B24577DE104}" type="pres">
      <dgm:prSet presAssocID="{CD953604-15C4-487C-8E24-21681D6235C0}" presName="horz1" presStyleCnt="0"/>
      <dgm:spPr/>
    </dgm:pt>
    <dgm:pt modelId="{9A0A3A93-9D85-334E-86B9-9F5DA3D3A578}" type="pres">
      <dgm:prSet presAssocID="{CD953604-15C4-487C-8E24-21681D6235C0}" presName="tx1" presStyleLbl="revTx" presStyleIdx="2" presStyleCnt="3"/>
      <dgm:spPr/>
    </dgm:pt>
    <dgm:pt modelId="{B4D62378-17AB-484B-A81A-729206BB3C27}" type="pres">
      <dgm:prSet presAssocID="{CD953604-15C4-487C-8E24-21681D6235C0}" presName="vert1" presStyleCnt="0"/>
      <dgm:spPr/>
    </dgm:pt>
  </dgm:ptLst>
  <dgm:cxnLst>
    <dgm:cxn modelId="{2B639F11-2191-F246-8843-20EF616ECF9B}" type="presOf" srcId="{84FAC92E-DE03-48B6-8EB5-52B4EDCDCB91}" destId="{A0D0A003-0240-AA4E-8874-41268800F2DE}" srcOrd="0" destOrd="0" presId="urn:microsoft.com/office/officeart/2008/layout/LinedList"/>
    <dgm:cxn modelId="{6AADA533-5053-6646-A7D5-B10CA92D78CB}" type="presOf" srcId="{70F41DAE-004A-4027-999D-460DC7DAA53A}" destId="{079418DA-01CC-894C-AA31-C941FF5FB420}" srcOrd="0" destOrd="0" presId="urn:microsoft.com/office/officeart/2008/layout/LinedList"/>
    <dgm:cxn modelId="{935BB068-25A2-B64D-AE22-05EF710F45EC}" type="presOf" srcId="{86834180-797C-4699-868E-A30D0C33997A}" destId="{D351199D-5EEB-F941-8993-7255E9B8DD80}" srcOrd="0" destOrd="0" presId="urn:microsoft.com/office/officeart/2008/layout/LinedList"/>
    <dgm:cxn modelId="{C24575AA-CC4A-40AB-A319-342E42328269}" srcId="{86834180-797C-4699-868E-A30D0C33997A}" destId="{CD953604-15C4-487C-8E24-21681D6235C0}" srcOrd="2" destOrd="0" parTransId="{F215D5D0-7626-4292-8063-552FE99F4BF7}" sibTransId="{0725ADD2-45CA-499E-8339-6584D7914FC3}"/>
    <dgm:cxn modelId="{1811A1B4-F2B6-2E41-A9CC-5EA11A1FBC46}" type="presOf" srcId="{CD953604-15C4-487C-8E24-21681D6235C0}" destId="{9A0A3A93-9D85-334E-86B9-9F5DA3D3A578}" srcOrd="0" destOrd="0" presId="urn:microsoft.com/office/officeart/2008/layout/LinedList"/>
    <dgm:cxn modelId="{93E9DAB4-8B57-4EBF-89BF-2BFAAEFAA349}" srcId="{86834180-797C-4699-868E-A30D0C33997A}" destId="{84FAC92E-DE03-48B6-8EB5-52B4EDCDCB91}" srcOrd="0" destOrd="0" parTransId="{ED0637EB-A06C-4FBA-B5C5-56DB3432A6CF}" sibTransId="{07D727D1-3CCF-4D0A-9256-8660A241FE51}"/>
    <dgm:cxn modelId="{3F4FE3C0-69D7-4C80-804B-A445712DAB27}" srcId="{86834180-797C-4699-868E-A30D0C33997A}" destId="{70F41DAE-004A-4027-999D-460DC7DAA53A}" srcOrd="1" destOrd="0" parTransId="{6BE2B991-667F-467B-9EA4-71D0EA77D84B}" sibTransId="{314018E4-9F9A-47AB-9338-C1393893C2B4}"/>
    <dgm:cxn modelId="{17A65514-A010-A04D-8D5E-9F5CAD17F429}" type="presParOf" srcId="{D351199D-5EEB-F941-8993-7255E9B8DD80}" destId="{27827133-12E4-1846-A945-9AEC38E60AF5}" srcOrd="0" destOrd="0" presId="urn:microsoft.com/office/officeart/2008/layout/LinedList"/>
    <dgm:cxn modelId="{8C376EA3-65FC-6247-8DDF-D80DE372BD07}" type="presParOf" srcId="{D351199D-5EEB-F941-8993-7255E9B8DD80}" destId="{5ED6DEAE-72D3-494F-BA12-88436C690406}" srcOrd="1" destOrd="0" presId="urn:microsoft.com/office/officeart/2008/layout/LinedList"/>
    <dgm:cxn modelId="{668747FE-D02F-D249-BDA0-6B38988DC92D}" type="presParOf" srcId="{5ED6DEAE-72D3-494F-BA12-88436C690406}" destId="{A0D0A003-0240-AA4E-8874-41268800F2DE}" srcOrd="0" destOrd="0" presId="urn:microsoft.com/office/officeart/2008/layout/LinedList"/>
    <dgm:cxn modelId="{B44B1CCB-E9CD-354A-89B7-A202B56E666A}" type="presParOf" srcId="{5ED6DEAE-72D3-494F-BA12-88436C690406}" destId="{395DFE06-60D4-E64B-A755-D351FB991F4B}" srcOrd="1" destOrd="0" presId="urn:microsoft.com/office/officeart/2008/layout/LinedList"/>
    <dgm:cxn modelId="{8AC8C196-31B2-B444-B605-4B9C768F3D40}" type="presParOf" srcId="{D351199D-5EEB-F941-8993-7255E9B8DD80}" destId="{077F38A6-9BB2-434A-A39C-6AC6A10C8BC4}" srcOrd="2" destOrd="0" presId="urn:microsoft.com/office/officeart/2008/layout/LinedList"/>
    <dgm:cxn modelId="{7B448181-2532-B24B-99CD-9288298590EC}" type="presParOf" srcId="{D351199D-5EEB-F941-8993-7255E9B8DD80}" destId="{12991FF6-AAB4-F94B-86C4-552E40E24C48}" srcOrd="3" destOrd="0" presId="urn:microsoft.com/office/officeart/2008/layout/LinedList"/>
    <dgm:cxn modelId="{45C73F1F-90DF-0B49-89FA-83E1CFAC8C0B}" type="presParOf" srcId="{12991FF6-AAB4-F94B-86C4-552E40E24C48}" destId="{079418DA-01CC-894C-AA31-C941FF5FB420}" srcOrd="0" destOrd="0" presId="urn:microsoft.com/office/officeart/2008/layout/LinedList"/>
    <dgm:cxn modelId="{B32E7B40-E1E6-C848-B87F-73BB293A2A3F}" type="presParOf" srcId="{12991FF6-AAB4-F94B-86C4-552E40E24C48}" destId="{C6CA5A0B-0882-9447-A4D5-D5D6D1F269B4}" srcOrd="1" destOrd="0" presId="urn:microsoft.com/office/officeart/2008/layout/LinedList"/>
    <dgm:cxn modelId="{7E2847B2-F03F-8346-AB2C-AE0DD533476C}" type="presParOf" srcId="{D351199D-5EEB-F941-8993-7255E9B8DD80}" destId="{EAADFA83-C025-BB47-A9E1-0A6C69C1F7C6}" srcOrd="4" destOrd="0" presId="urn:microsoft.com/office/officeart/2008/layout/LinedList"/>
    <dgm:cxn modelId="{4B288B83-A75D-D446-B86D-3B895D65AC7B}" type="presParOf" srcId="{D351199D-5EEB-F941-8993-7255E9B8DD80}" destId="{6FEC9D11-E78A-B843-AA4B-8B24577DE104}" srcOrd="5" destOrd="0" presId="urn:microsoft.com/office/officeart/2008/layout/LinedList"/>
    <dgm:cxn modelId="{6FCB89DA-68D2-4048-8E11-EF92B0C14C32}" type="presParOf" srcId="{6FEC9D11-E78A-B843-AA4B-8B24577DE104}" destId="{9A0A3A93-9D85-334E-86B9-9F5DA3D3A578}" srcOrd="0" destOrd="0" presId="urn:microsoft.com/office/officeart/2008/layout/LinedList"/>
    <dgm:cxn modelId="{2C35230A-5D4A-E94E-985D-A144262806A9}" type="presParOf" srcId="{6FEC9D11-E78A-B843-AA4B-8B24577DE104}" destId="{B4D62378-17AB-484B-A81A-729206BB3C27}"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7E97D55-6899-4C55-A627-A64FFC686083}"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C7588395-0418-4FA1-BD98-E05A0B67AD29}">
      <dgm:prSet/>
      <dgm:spPr/>
      <dgm:t>
        <a:bodyPr/>
        <a:lstStyle/>
        <a:p>
          <a:r>
            <a:rPr lang="es-HN" baseline="0"/>
            <a:t>Una vez que el emisor ha identificado la necesidad de pedir prestado y ha decidido hacerlo mediante la emisión de bonos, hay una serie de cosas que debe hacer antes del lanzamiento.</a:t>
          </a:r>
          <a:endParaRPr lang="en-US"/>
        </a:p>
      </dgm:t>
    </dgm:pt>
    <dgm:pt modelId="{4CB616D7-6953-4788-9B3F-993DC62FCBA0}" type="parTrans" cxnId="{D38671D1-225C-42D0-B5C4-B660646C749B}">
      <dgm:prSet/>
      <dgm:spPr/>
      <dgm:t>
        <a:bodyPr/>
        <a:lstStyle/>
        <a:p>
          <a:endParaRPr lang="en-US"/>
        </a:p>
      </dgm:t>
    </dgm:pt>
    <dgm:pt modelId="{48198CB6-CE25-4504-A4C5-0F206159AA63}" type="sibTrans" cxnId="{D38671D1-225C-42D0-B5C4-B660646C749B}">
      <dgm:prSet/>
      <dgm:spPr/>
      <dgm:t>
        <a:bodyPr/>
        <a:lstStyle/>
        <a:p>
          <a:endParaRPr lang="en-US"/>
        </a:p>
      </dgm:t>
    </dgm:pt>
    <dgm:pt modelId="{A6A3AE53-C3FA-468D-9E65-7EA827379701}">
      <dgm:prSet/>
      <dgm:spPr/>
      <dgm:t>
        <a:bodyPr/>
        <a:lstStyle/>
        <a:p>
          <a:r>
            <a:rPr lang="es-HN" baseline="0"/>
            <a:t>Antes de embarcarse en una emisión de bonos, un emisor debe asegurarse de que no haya barreras legales para la emisión. Un emisor del Reino Unido debe comprobar que:</a:t>
          </a:r>
          <a:endParaRPr lang="en-US"/>
        </a:p>
      </dgm:t>
    </dgm:pt>
    <dgm:pt modelId="{FFC748D8-FBFF-4928-A7B4-813413C7E82B}" type="parTrans" cxnId="{1AC46FDE-1B27-4801-94E8-E0D15592C41E}">
      <dgm:prSet/>
      <dgm:spPr/>
      <dgm:t>
        <a:bodyPr/>
        <a:lstStyle/>
        <a:p>
          <a:endParaRPr lang="en-US"/>
        </a:p>
      </dgm:t>
    </dgm:pt>
    <dgm:pt modelId="{F1535971-F8C0-496A-9BEF-33A6505C70F4}" type="sibTrans" cxnId="{1AC46FDE-1B27-4801-94E8-E0D15592C41E}">
      <dgm:prSet/>
      <dgm:spPr/>
      <dgm:t>
        <a:bodyPr/>
        <a:lstStyle/>
        <a:p>
          <a:endParaRPr lang="en-US"/>
        </a:p>
      </dgm:t>
    </dgm:pt>
    <dgm:pt modelId="{EEC2F743-7F8B-4D4F-9103-5B21EF7DA3FB}">
      <dgm:prSet/>
      <dgm:spPr/>
      <dgm:t>
        <a:bodyPr/>
        <a:lstStyle/>
        <a:p>
          <a:r>
            <a:rPr lang="es-HN" baseline="0"/>
            <a:t>·     La emisión está dentro de las competencias del emisor según lo establecido en su memorando y estatutos.</a:t>
          </a:r>
          <a:endParaRPr lang="en-US"/>
        </a:p>
      </dgm:t>
    </dgm:pt>
    <dgm:pt modelId="{EEAE3710-1BEC-46BD-A405-C8DD94C5A5F0}" type="parTrans" cxnId="{4F3F1EA7-89FD-4C09-A3C6-D2284011E152}">
      <dgm:prSet/>
      <dgm:spPr/>
      <dgm:t>
        <a:bodyPr/>
        <a:lstStyle/>
        <a:p>
          <a:endParaRPr lang="en-US"/>
        </a:p>
      </dgm:t>
    </dgm:pt>
    <dgm:pt modelId="{F8001CB5-BDBA-4BAC-917E-099756C8B9EC}" type="sibTrans" cxnId="{4F3F1EA7-89FD-4C09-A3C6-D2284011E152}">
      <dgm:prSet/>
      <dgm:spPr/>
      <dgm:t>
        <a:bodyPr/>
        <a:lstStyle/>
        <a:p>
          <a:endParaRPr lang="en-US"/>
        </a:p>
      </dgm:t>
    </dgm:pt>
    <dgm:pt modelId="{A4AE503A-84C6-4CB3-8FA1-F286B469B372}">
      <dgm:prSet/>
      <dgm:spPr/>
      <dgm:t>
        <a:bodyPr/>
        <a:lstStyle/>
        <a:p>
          <a:r>
            <a:rPr lang="es-HN" baseline="0"/>
            <a:t>·     No hay restricciones de endeudamiento en los estatutos o en los acuerdos en los que el emisor es parte.</a:t>
          </a:r>
          <a:endParaRPr lang="en-US"/>
        </a:p>
      </dgm:t>
    </dgm:pt>
    <dgm:pt modelId="{E0B2D497-9C18-4603-80D6-EC310D8834D2}" type="parTrans" cxnId="{AA56F7A5-F301-4B58-812B-FF779D5CD394}">
      <dgm:prSet/>
      <dgm:spPr/>
      <dgm:t>
        <a:bodyPr/>
        <a:lstStyle/>
        <a:p>
          <a:endParaRPr lang="en-US"/>
        </a:p>
      </dgm:t>
    </dgm:pt>
    <dgm:pt modelId="{7A21F7D9-63C7-4EF5-99A0-99877D26D530}" type="sibTrans" cxnId="{AA56F7A5-F301-4B58-812B-FF779D5CD394}">
      <dgm:prSet/>
      <dgm:spPr/>
      <dgm:t>
        <a:bodyPr/>
        <a:lstStyle/>
        <a:p>
          <a:endParaRPr lang="en-US"/>
        </a:p>
      </dgm:t>
    </dgm:pt>
    <dgm:pt modelId="{2D14B638-6628-4C34-81DF-A5410FA87755}">
      <dgm:prSet/>
      <dgm:spPr/>
      <dgm:t>
        <a:bodyPr/>
        <a:lstStyle/>
        <a:p>
          <a:r>
            <a:rPr lang="es-HN" baseline="0"/>
            <a:t>·     El emisor puede dar una promesa negativa (un compromiso de no crear una garantía para su otro endeudamiento o, más estrechamente, para sus otras emisiones de bonos) en una forma aceptable.</a:t>
          </a:r>
          <a:endParaRPr lang="en-US"/>
        </a:p>
      </dgm:t>
    </dgm:pt>
    <dgm:pt modelId="{B93C7D1F-F85A-44E0-8A0D-E116B8344E30}" type="parTrans" cxnId="{E276B06C-4D61-4F0A-AE21-52C31C229CCE}">
      <dgm:prSet/>
      <dgm:spPr/>
      <dgm:t>
        <a:bodyPr/>
        <a:lstStyle/>
        <a:p>
          <a:endParaRPr lang="en-US"/>
        </a:p>
      </dgm:t>
    </dgm:pt>
    <dgm:pt modelId="{C86B385D-7651-4804-9F14-8E5E37804F22}" type="sibTrans" cxnId="{E276B06C-4D61-4F0A-AE21-52C31C229CCE}">
      <dgm:prSet/>
      <dgm:spPr/>
      <dgm:t>
        <a:bodyPr/>
        <a:lstStyle/>
        <a:p>
          <a:endParaRPr lang="en-US"/>
        </a:p>
      </dgm:t>
    </dgm:pt>
    <dgm:pt modelId="{E29DBFC9-4A03-4542-A526-69E9D4B59746}">
      <dgm:prSet/>
      <dgm:spPr/>
      <dgm:t>
        <a:bodyPr/>
        <a:lstStyle/>
        <a:p>
          <a:r>
            <a:rPr lang="es-HN" baseline="0"/>
            <a:t>Es posible que el emisor deba convocar una reunión de la junta para aprobar la emisión. Un emisor no británico debe asegurarse de que no haya barreras legales en su jurisdicción y documentos de incorporación. Para ello, es necesario designar abogados en la jurisdicción del emisor.</a:t>
          </a:r>
          <a:endParaRPr lang="en-US"/>
        </a:p>
      </dgm:t>
    </dgm:pt>
    <dgm:pt modelId="{819A8069-6F71-47C5-8464-18382FCEDEA2}" type="parTrans" cxnId="{54D19F09-CCA7-4B16-AA15-DA28E9C9EBAA}">
      <dgm:prSet/>
      <dgm:spPr/>
      <dgm:t>
        <a:bodyPr/>
        <a:lstStyle/>
        <a:p>
          <a:endParaRPr lang="en-US"/>
        </a:p>
      </dgm:t>
    </dgm:pt>
    <dgm:pt modelId="{63C3F467-AD18-4055-A82C-7DF13B135BAB}" type="sibTrans" cxnId="{54D19F09-CCA7-4B16-AA15-DA28E9C9EBAA}">
      <dgm:prSet/>
      <dgm:spPr/>
      <dgm:t>
        <a:bodyPr/>
        <a:lstStyle/>
        <a:p>
          <a:endParaRPr lang="en-US"/>
        </a:p>
      </dgm:t>
    </dgm:pt>
    <dgm:pt modelId="{C9CBDCB3-EBF4-4C75-ADB0-10415C297D81}">
      <dgm:prSet/>
      <dgm:spPr/>
      <dgm:t>
        <a:bodyPr/>
        <a:lstStyle/>
        <a:p>
          <a:r>
            <a:rPr lang="es-HN" baseline="0"/>
            <a:t>Si la sociedad matriz del emisor garantiza la emisión de bonos en el Reino Unido, deben abordarse cuestiones similares a las del emisor en relación con la concesión de la garantía.</a:t>
          </a:r>
          <a:endParaRPr lang="en-US"/>
        </a:p>
      </dgm:t>
    </dgm:pt>
    <dgm:pt modelId="{466F1BCC-36B8-41E3-91B7-7AFB91E99367}" type="parTrans" cxnId="{6ADD08A8-C224-42D2-89B8-D9CB5037E4F9}">
      <dgm:prSet/>
      <dgm:spPr/>
      <dgm:t>
        <a:bodyPr/>
        <a:lstStyle/>
        <a:p>
          <a:endParaRPr lang="en-US"/>
        </a:p>
      </dgm:t>
    </dgm:pt>
    <dgm:pt modelId="{03A13327-0014-4B8D-8F85-12D400A9CB1E}" type="sibTrans" cxnId="{6ADD08A8-C224-42D2-89B8-D9CB5037E4F9}">
      <dgm:prSet/>
      <dgm:spPr/>
      <dgm:t>
        <a:bodyPr/>
        <a:lstStyle/>
        <a:p>
          <a:endParaRPr lang="en-US"/>
        </a:p>
      </dgm:t>
    </dgm:pt>
    <dgm:pt modelId="{82A4E485-7299-BE4B-AF26-4DC245C5B266}" type="pres">
      <dgm:prSet presAssocID="{A7E97D55-6899-4C55-A627-A64FFC686083}" presName="vert0" presStyleCnt="0">
        <dgm:presLayoutVars>
          <dgm:dir/>
          <dgm:animOne val="branch"/>
          <dgm:animLvl val="lvl"/>
        </dgm:presLayoutVars>
      </dgm:prSet>
      <dgm:spPr/>
    </dgm:pt>
    <dgm:pt modelId="{D7F3253F-B007-CE4B-822B-DF6C7084278A}" type="pres">
      <dgm:prSet presAssocID="{C7588395-0418-4FA1-BD98-E05A0B67AD29}" presName="thickLine" presStyleLbl="alignNode1" presStyleIdx="0" presStyleCnt="7"/>
      <dgm:spPr/>
    </dgm:pt>
    <dgm:pt modelId="{F1D417AB-F5DB-FA46-B54F-51513D65B591}" type="pres">
      <dgm:prSet presAssocID="{C7588395-0418-4FA1-BD98-E05A0B67AD29}" presName="horz1" presStyleCnt="0"/>
      <dgm:spPr/>
    </dgm:pt>
    <dgm:pt modelId="{650EC103-265E-334F-8B13-57D4967CB5FE}" type="pres">
      <dgm:prSet presAssocID="{C7588395-0418-4FA1-BD98-E05A0B67AD29}" presName="tx1" presStyleLbl="revTx" presStyleIdx="0" presStyleCnt="7"/>
      <dgm:spPr/>
    </dgm:pt>
    <dgm:pt modelId="{A1E631D2-4C45-0247-8B30-3EE0B8C2D498}" type="pres">
      <dgm:prSet presAssocID="{C7588395-0418-4FA1-BD98-E05A0B67AD29}" presName="vert1" presStyleCnt="0"/>
      <dgm:spPr/>
    </dgm:pt>
    <dgm:pt modelId="{5D4D39FF-FCFC-854E-A78C-FF663748246D}" type="pres">
      <dgm:prSet presAssocID="{A6A3AE53-C3FA-468D-9E65-7EA827379701}" presName="thickLine" presStyleLbl="alignNode1" presStyleIdx="1" presStyleCnt="7"/>
      <dgm:spPr/>
    </dgm:pt>
    <dgm:pt modelId="{261CCB03-58C7-F248-ADA3-0F670F6A90A2}" type="pres">
      <dgm:prSet presAssocID="{A6A3AE53-C3FA-468D-9E65-7EA827379701}" presName="horz1" presStyleCnt="0"/>
      <dgm:spPr/>
    </dgm:pt>
    <dgm:pt modelId="{0825B405-AD9D-7949-8680-B6B15E05CE9A}" type="pres">
      <dgm:prSet presAssocID="{A6A3AE53-C3FA-468D-9E65-7EA827379701}" presName="tx1" presStyleLbl="revTx" presStyleIdx="1" presStyleCnt="7"/>
      <dgm:spPr/>
    </dgm:pt>
    <dgm:pt modelId="{FBA819FA-A124-4345-99AE-52C76FE6122C}" type="pres">
      <dgm:prSet presAssocID="{A6A3AE53-C3FA-468D-9E65-7EA827379701}" presName="vert1" presStyleCnt="0"/>
      <dgm:spPr/>
    </dgm:pt>
    <dgm:pt modelId="{23D71E4A-0FBC-EF40-9305-9331CEA44BA6}" type="pres">
      <dgm:prSet presAssocID="{EEC2F743-7F8B-4D4F-9103-5B21EF7DA3FB}" presName="thickLine" presStyleLbl="alignNode1" presStyleIdx="2" presStyleCnt="7"/>
      <dgm:spPr/>
    </dgm:pt>
    <dgm:pt modelId="{B19D8630-EF28-2C4C-A0AF-E916A9959477}" type="pres">
      <dgm:prSet presAssocID="{EEC2F743-7F8B-4D4F-9103-5B21EF7DA3FB}" presName="horz1" presStyleCnt="0"/>
      <dgm:spPr/>
    </dgm:pt>
    <dgm:pt modelId="{29630970-B956-2242-A4FE-978D8EC06928}" type="pres">
      <dgm:prSet presAssocID="{EEC2F743-7F8B-4D4F-9103-5B21EF7DA3FB}" presName="tx1" presStyleLbl="revTx" presStyleIdx="2" presStyleCnt="7"/>
      <dgm:spPr/>
    </dgm:pt>
    <dgm:pt modelId="{A4FD9A85-05E4-EE41-A7A6-3852F3579DE4}" type="pres">
      <dgm:prSet presAssocID="{EEC2F743-7F8B-4D4F-9103-5B21EF7DA3FB}" presName="vert1" presStyleCnt="0"/>
      <dgm:spPr/>
    </dgm:pt>
    <dgm:pt modelId="{98DCF8F3-F0A0-2646-9A7C-447FE4472604}" type="pres">
      <dgm:prSet presAssocID="{A4AE503A-84C6-4CB3-8FA1-F286B469B372}" presName="thickLine" presStyleLbl="alignNode1" presStyleIdx="3" presStyleCnt="7"/>
      <dgm:spPr/>
    </dgm:pt>
    <dgm:pt modelId="{AE32E9CC-EF87-F342-A566-42F99A1888AF}" type="pres">
      <dgm:prSet presAssocID="{A4AE503A-84C6-4CB3-8FA1-F286B469B372}" presName="horz1" presStyleCnt="0"/>
      <dgm:spPr/>
    </dgm:pt>
    <dgm:pt modelId="{76D32D70-7235-FF40-8FE7-FAED57639775}" type="pres">
      <dgm:prSet presAssocID="{A4AE503A-84C6-4CB3-8FA1-F286B469B372}" presName="tx1" presStyleLbl="revTx" presStyleIdx="3" presStyleCnt="7"/>
      <dgm:spPr/>
    </dgm:pt>
    <dgm:pt modelId="{58951561-FC24-E64B-A80D-E2037176508F}" type="pres">
      <dgm:prSet presAssocID="{A4AE503A-84C6-4CB3-8FA1-F286B469B372}" presName="vert1" presStyleCnt="0"/>
      <dgm:spPr/>
    </dgm:pt>
    <dgm:pt modelId="{A2971FD3-97BA-D743-9EC0-AC02EB276B0C}" type="pres">
      <dgm:prSet presAssocID="{2D14B638-6628-4C34-81DF-A5410FA87755}" presName="thickLine" presStyleLbl="alignNode1" presStyleIdx="4" presStyleCnt="7"/>
      <dgm:spPr/>
    </dgm:pt>
    <dgm:pt modelId="{3401639C-894F-9244-A745-754DAFEDA59F}" type="pres">
      <dgm:prSet presAssocID="{2D14B638-6628-4C34-81DF-A5410FA87755}" presName="horz1" presStyleCnt="0"/>
      <dgm:spPr/>
    </dgm:pt>
    <dgm:pt modelId="{E523B4E1-C909-3044-A0D5-8255C270FCAF}" type="pres">
      <dgm:prSet presAssocID="{2D14B638-6628-4C34-81DF-A5410FA87755}" presName="tx1" presStyleLbl="revTx" presStyleIdx="4" presStyleCnt="7"/>
      <dgm:spPr/>
    </dgm:pt>
    <dgm:pt modelId="{E9A1C304-C600-0A4E-860F-E7F3258DE08B}" type="pres">
      <dgm:prSet presAssocID="{2D14B638-6628-4C34-81DF-A5410FA87755}" presName="vert1" presStyleCnt="0"/>
      <dgm:spPr/>
    </dgm:pt>
    <dgm:pt modelId="{654168F6-35C8-0F4F-9087-3DBF0061A644}" type="pres">
      <dgm:prSet presAssocID="{E29DBFC9-4A03-4542-A526-69E9D4B59746}" presName="thickLine" presStyleLbl="alignNode1" presStyleIdx="5" presStyleCnt="7"/>
      <dgm:spPr/>
    </dgm:pt>
    <dgm:pt modelId="{BE0E9DC1-0641-964A-A24D-E8247FBD814B}" type="pres">
      <dgm:prSet presAssocID="{E29DBFC9-4A03-4542-A526-69E9D4B59746}" presName="horz1" presStyleCnt="0"/>
      <dgm:spPr/>
    </dgm:pt>
    <dgm:pt modelId="{7BF91933-5FA1-0847-88C9-67AF704CFF75}" type="pres">
      <dgm:prSet presAssocID="{E29DBFC9-4A03-4542-A526-69E9D4B59746}" presName="tx1" presStyleLbl="revTx" presStyleIdx="5" presStyleCnt="7"/>
      <dgm:spPr/>
    </dgm:pt>
    <dgm:pt modelId="{4E69FECA-E4EF-AA48-9445-343C9E5E2036}" type="pres">
      <dgm:prSet presAssocID="{E29DBFC9-4A03-4542-A526-69E9D4B59746}" presName="vert1" presStyleCnt="0"/>
      <dgm:spPr/>
    </dgm:pt>
    <dgm:pt modelId="{31CDB43C-9E12-1842-A50C-7A27D9A560BE}" type="pres">
      <dgm:prSet presAssocID="{C9CBDCB3-EBF4-4C75-ADB0-10415C297D81}" presName="thickLine" presStyleLbl="alignNode1" presStyleIdx="6" presStyleCnt="7"/>
      <dgm:spPr/>
    </dgm:pt>
    <dgm:pt modelId="{ECE89CFA-CB9D-684E-A4A3-082D55D701EE}" type="pres">
      <dgm:prSet presAssocID="{C9CBDCB3-EBF4-4C75-ADB0-10415C297D81}" presName="horz1" presStyleCnt="0"/>
      <dgm:spPr/>
    </dgm:pt>
    <dgm:pt modelId="{9DD09BEA-3737-574C-9A66-6C0038A821FF}" type="pres">
      <dgm:prSet presAssocID="{C9CBDCB3-EBF4-4C75-ADB0-10415C297D81}" presName="tx1" presStyleLbl="revTx" presStyleIdx="6" presStyleCnt="7"/>
      <dgm:spPr/>
    </dgm:pt>
    <dgm:pt modelId="{BE840796-3564-274C-884B-50B701E45907}" type="pres">
      <dgm:prSet presAssocID="{C9CBDCB3-EBF4-4C75-ADB0-10415C297D81}" presName="vert1" presStyleCnt="0"/>
      <dgm:spPr/>
    </dgm:pt>
  </dgm:ptLst>
  <dgm:cxnLst>
    <dgm:cxn modelId="{9BA63207-94EE-7C4B-A3D8-BBC4A109FBD3}" type="presOf" srcId="{EEC2F743-7F8B-4D4F-9103-5B21EF7DA3FB}" destId="{29630970-B956-2242-A4FE-978D8EC06928}" srcOrd="0" destOrd="0" presId="urn:microsoft.com/office/officeart/2008/layout/LinedList"/>
    <dgm:cxn modelId="{54D19F09-CCA7-4B16-AA15-DA28E9C9EBAA}" srcId="{A7E97D55-6899-4C55-A627-A64FFC686083}" destId="{E29DBFC9-4A03-4542-A526-69E9D4B59746}" srcOrd="5" destOrd="0" parTransId="{819A8069-6F71-47C5-8464-18382FCEDEA2}" sibTransId="{63C3F467-AD18-4055-A82C-7DF13B135BAB}"/>
    <dgm:cxn modelId="{5431710E-7659-FB45-91FD-944727980095}" type="presOf" srcId="{C9CBDCB3-EBF4-4C75-ADB0-10415C297D81}" destId="{9DD09BEA-3737-574C-9A66-6C0038A821FF}" srcOrd="0" destOrd="0" presId="urn:microsoft.com/office/officeart/2008/layout/LinedList"/>
    <dgm:cxn modelId="{7010CC6B-0F21-9D42-92D6-0DBC6D1EF562}" type="presOf" srcId="{A6A3AE53-C3FA-468D-9E65-7EA827379701}" destId="{0825B405-AD9D-7949-8680-B6B15E05CE9A}" srcOrd="0" destOrd="0" presId="urn:microsoft.com/office/officeart/2008/layout/LinedList"/>
    <dgm:cxn modelId="{E276B06C-4D61-4F0A-AE21-52C31C229CCE}" srcId="{A7E97D55-6899-4C55-A627-A64FFC686083}" destId="{2D14B638-6628-4C34-81DF-A5410FA87755}" srcOrd="4" destOrd="0" parTransId="{B93C7D1F-F85A-44E0-8A0D-E116B8344E30}" sibTransId="{C86B385D-7651-4804-9F14-8E5E37804F22}"/>
    <dgm:cxn modelId="{D402F271-14E3-1B4F-8629-1054956559AD}" type="presOf" srcId="{2D14B638-6628-4C34-81DF-A5410FA87755}" destId="{E523B4E1-C909-3044-A0D5-8255C270FCAF}" srcOrd="0" destOrd="0" presId="urn:microsoft.com/office/officeart/2008/layout/LinedList"/>
    <dgm:cxn modelId="{AA56F7A5-F301-4B58-812B-FF779D5CD394}" srcId="{A7E97D55-6899-4C55-A627-A64FFC686083}" destId="{A4AE503A-84C6-4CB3-8FA1-F286B469B372}" srcOrd="3" destOrd="0" parTransId="{E0B2D497-9C18-4603-80D6-EC310D8834D2}" sibTransId="{7A21F7D9-63C7-4EF5-99A0-99877D26D530}"/>
    <dgm:cxn modelId="{4F3F1EA7-89FD-4C09-A3C6-D2284011E152}" srcId="{A7E97D55-6899-4C55-A627-A64FFC686083}" destId="{EEC2F743-7F8B-4D4F-9103-5B21EF7DA3FB}" srcOrd="2" destOrd="0" parTransId="{EEAE3710-1BEC-46BD-A405-C8DD94C5A5F0}" sibTransId="{F8001CB5-BDBA-4BAC-917E-099756C8B9EC}"/>
    <dgm:cxn modelId="{6ADD08A8-C224-42D2-89B8-D9CB5037E4F9}" srcId="{A7E97D55-6899-4C55-A627-A64FFC686083}" destId="{C9CBDCB3-EBF4-4C75-ADB0-10415C297D81}" srcOrd="6" destOrd="0" parTransId="{466F1BCC-36B8-41E3-91B7-7AFB91E99367}" sibTransId="{03A13327-0014-4B8D-8F85-12D400A9CB1E}"/>
    <dgm:cxn modelId="{17011EA8-2A86-A041-8F7B-76EEE2D997E9}" type="presOf" srcId="{A4AE503A-84C6-4CB3-8FA1-F286B469B372}" destId="{76D32D70-7235-FF40-8FE7-FAED57639775}" srcOrd="0" destOrd="0" presId="urn:microsoft.com/office/officeart/2008/layout/LinedList"/>
    <dgm:cxn modelId="{E4AD91C9-EC5B-8741-ACE3-6585400546AA}" type="presOf" srcId="{C7588395-0418-4FA1-BD98-E05A0B67AD29}" destId="{650EC103-265E-334F-8B13-57D4967CB5FE}" srcOrd="0" destOrd="0" presId="urn:microsoft.com/office/officeart/2008/layout/LinedList"/>
    <dgm:cxn modelId="{D38671D1-225C-42D0-B5C4-B660646C749B}" srcId="{A7E97D55-6899-4C55-A627-A64FFC686083}" destId="{C7588395-0418-4FA1-BD98-E05A0B67AD29}" srcOrd="0" destOrd="0" parTransId="{4CB616D7-6953-4788-9B3F-993DC62FCBA0}" sibTransId="{48198CB6-CE25-4504-A4C5-0F206159AA63}"/>
    <dgm:cxn modelId="{2D07A1D9-E2C6-4B48-AA80-39FAB24C9AD6}" type="presOf" srcId="{E29DBFC9-4A03-4542-A526-69E9D4B59746}" destId="{7BF91933-5FA1-0847-88C9-67AF704CFF75}" srcOrd="0" destOrd="0" presId="urn:microsoft.com/office/officeart/2008/layout/LinedList"/>
    <dgm:cxn modelId="{1AC46FDE-1B27-4801-94E8-E0D15592C41E}" srcId="{A7E97D55-6899-4C55-A627-A64FFC686083}" destId="{A6A3AE53-C3FA-468D-9E65-7EA827379701}" srcOrd="1" destOrd="0" parTransId="{FFC748D8-FBFF-4928-A7B4-813413C7E82B}" sibTransId="{F1535971-F8C0-496A-9BEF-33A6505C70F4}"/>
    <dgm:cxn modelId="{120E33F3-25DE-6547-8302-80E36AF07876}" type="presOf" srcId="{A7E97D55-6899-4C55-A627-A64FFC686083}" destId="{82A4E485-7299-BE4B-AF26-4DC245C5B266}" srcOrd="0" destOrd="0" presId="urn:microsoft.com/office/officeart/2008/layout/LinedList"/>
    <dgm:cxn modelId="{8EEBB99C-D840-F549-82BA-F8EE978FB286}" type="presParOf" srcId="{82A4E485-7299-BE4B-AF26-4DC245C5B266}" destId="{D7F3253F-B007-CE4B-822B-DF6C7084278A}" srcOrd="0" destOrd="0" presId="urn:microsoft.com/office/officeart/2008/layout/LinedList"/>
    <dgm:cxn modelId="{BF182C67-D2C7-BB49-8C12-C984D22F2ECA}" type="presParOf" srcId="{82A4E485-7299-BE4B-AF26-4DC245C5B266}" destId="{F1D417AB-F5DB-FA46-B54F-51513D65B591}" srcOrd="1" destOrd="0" presId="urn:microsoft.com/office/officeart/2008/layout/LinedList"/>
    <dgm:cxn modelId="{C221950C-F6C5-4D49-9178-426CDF94E439}" type="presParOf" srcId="{F1D417AB-F5DB-FA46-B54F-51513D65B591}" destId="{650EC103-265E-334F-8B13-57D4967CB5FE}" srcOrd="0" destOrd="0" presId="urn:microsoft.com/office/officeart/2008/layout/LinedList"/>
    <dgm:cxn modelId="{D267A310-A766-674E-89CE-152BD2695895}" type="presParOf" srcId="{F1D417AB-F5DB-FA46-B54F-51513D65B591}" destId="{A1E631D2-4C45-0247-8B30-3EE0B8C2D498}" srcOrd="1" destOrd="0" presId="urn:microsoft.com/office/officeart/2008/layout/LinedList"/>
    <dgm:cxn modelId="{ADA942D0-E82F-E143-972B-C61C4C4E21C7}" type="presParOf" srcId="{82A4E485-7299-BE4B-AF26-4DC245C5B266}" destId="{5D4D39FF-FCFC-854E-A78C-FF663748246D}" srcOrd="2" destOrd="0" presId="urn:microsoft.com/office/officeart/2008/layout/LinedList"/>
    <dgm:cxn modelId="{65232B50-AE57-C640-95B4-859067BF4E69}" type="presParOf" srcId="{82A4E485-7299-BE4B-AF26-4DC245C5B266}" destId="{261CCB03-58C7-F248-ADA3-0F670F6A90A2}" srcOrd="3" destOrd="0" presId="urn:microsoft.com/office/officeart/2008/layout/LinedList"/>
    <dgm:cxn modelId="{787CCA01-D381-9D47-BEEE-9696DD0EFC2E}" type="presParOf" srcId="{261CCB03-58C7-F248-ADA3-0F670F6A90A2}" destId="{0825B405-AD9D-7949-8680-B6B15E05CE9A}" srcOrd="0" destOrd="0" presId="urn:microsoft.com/office/officeart/2008/layout/LinedList"/>
    <dgm:cxn modelId="{2F415D59-FD56-7648-9C2B-4F47CC06FCAD}" type="presParOf" srcId="{261CCB03-58C7-F248-ADA3-0F670F6A90A2}" destId="{FBA819FA-A124-4345-99AE-52C76FE6122C}" srcOrd="1" destOrd="0" presId="urn:microsoft.com/office/officeart/2008/layout/LinedList"/>
    <dgm:cxn modelId="{542A30F8-0E31-9B49-93FD-DA6902E35EBF}" type="presParOf" srcId="{82A4E485-7299-BE4B-AF26-4DC245C5B266}" destId="{23D71E4A-0FBC-EF40-9305-9331CEA44BA6}" srcOrd="4" destOrd="0" presId="urn:microsoft.com/office/officeart/2008/layout/LinedList"/>
    <dgm:cxn modelId="{EB869D47-5E6F-BA4E-A5DB-D439F2428267}" type="presParOf" srcId="{82A4E485-7299-BE4B-AF26-4DC245C5B266}" destId="{B19D8630-EF28-2C4C-A0AF-E916A9959477}" srcOrd="5" destOrd="0" presId="urn:microsoft.com/office/officeart/2008/layout/LinedList"/>
    <dgm:cxn modelId="{D04C1CB8-5655-304F-A64F-81E443C0866F}" type="presParOf" srcId="{B19D8630-EF28-2C4C-A0AF-E916A9959477}" destId="{29630970-B956-2242-A4FE-978D8EC06928}" srcOrd="0" destOrd="0" presId="urn:microsoft.com/office/officeart/2008/layout/LinedList"/>
    <dgm:cxn modelId="{42154368-90C8-AA40-845A-7F090206F273}" type="presParOf" srcId="{B19D8630-EF28-2C4C-A0AF-E916A9959477}" destId="{A4FD9A85-05E4-EE41-A7A6-3852F3579DE4}" srcOrd="1" destOrd="0" presId="urn:microsoft.com/office/officeart/2008/layout/LinedList"/>
    <dgm:cxn modelId="{E41C49D2-EB0A-5746-A176-466E6F5E8FB3}" type="presParOf" srcId="{82A4E485-7299-BE4B-AF26-4DC245C5B266}" destId="{98DCF8F3-F0A0-2646-9A7C-447FE4472604}" srcOrd="6" destOrd="0" presId="urn:microsoft.com/office/officeart/2008/layout/LinedList"/>
    <dgm:cxn modelId="{A53DCAE5-EE97-114C-ABAE-CCC9390DE6A3}" type="presParOf" srcId="{82A4E485-7299-BE4B-AF26-4DC245C5B266}" destId="{AE32E9CC-EF87-F342-A566-42F99A1888AF}" srcOrd="7" destOrd="0" presId="urn:microsoft.com/office/officeart/2008/layout/LinedList"/>
    <dgm:cxn modelId="{F889FAF2-8C8A-F348-BAE3-220FCAEE5B3C}" type="presParOf" srcId="{AE32E9CC-EF87-F342-A566-42F99A1888AF}" destId="{76D32D70-7235-FF40-8FE7-FAED57639775}" srcOrd="0" destOrd="0" presId="urn:microsoft.com/office/officeart/2008/layout/LinedList"/>
    <dgm:cxn modelId="{0528E1EC-1605-074C-80B1-9C7D8806A54E}" type="presParOf" srcId="{AE32E9CC-EF87-F342-A566-42F99A1888AF}" destId="{58951561-FC24-E64B-A80D-E2037176508F}" srcOrd="1" destOrd="0" presId="urn:microsoft.com/office/officeart/2008/layout/LinedList"/>
    <dgm:cxn modelId="{981CD9BE-37EB-5E4F-8A41-9A49326C8F9D}" type="presParOf" srcId="{82A4E485-7299-BE4B-AF26-4DC245C5B266}" destId="{A2971FD3-97BA-D743-9EC0-AC02EB276B0C}" srcOrd="8" destOrd="0" presId="urn:microsoft.com/office/officeart/2008/layout/LinedList"/>
    <dgm:cxn modelId="{C6411F27-C5AA-5B47-AEB6-8B0A42F466F7}" type="presParOf" srcId="{82A4E485-7299-BE4B-AF26-4DC245C5B266}" destId="{3401639C-894F-9244-A745-754DAFEDA59F}" srcOrd="9" destOrd="0" presId="urn:microsoft.com/office/officeart/2008/layout/LinedList"/>
    <dgm:cxn modelId="{F89F82AA-96BE-774F-9797-4A37BE0CBACA}" type="presParOf" srcId="{3401639C-894F-9244-A745-754DAFEDA59F}" destId="{E523B4E1-C909-3044-A0D5-8255C270FCAF}" srcOrd="0" destOrd="0" presId="urn:microsoft.com/office/officeart/2008/layout/LinedList"/>
    <dgm:cxn modelId="{0C420822-68AF-0844-889B-7EB596C10B78}" type="presParOf" srcId="{3401639C-894F-9244-A745-754DAFEDA59F}" destId="{E9A1C304-C600-0A4E-860F-E7F3258DE08B}" srcOrd="1" destOrd="0" presId="urn:microsoft.com/office/officeart/2008/layout/LinedList"/>
    <dgm:cxn modelId="{245FC22A-04B1-AC45-895D-9750AC6E8903}" type="presParOf" srcId="{82A4E485-7299-BE4B-AF26-4DC245C5B266}" destId="{654168F6-35C8-0F4F-9087-3DBF0061A644}" srcOrd="10" destOrd="0" presId="urn:microsoft.com/office/officeart/2008/layout/LinedList"/>
    <dgm:cxn modelId="{316E1638-D852-DE41-8EA0-24B318D51DA1}" type="presParOf" srcId="{82A4E485-7299-BE4B-AF26-4DC245C5B266}" destId="{BE0E9DC1-0641-964A-A24D-E8247FBD814B}" srcOrd="11" destOrd="0" presId="urn:microsoft.com/office/officeart/2008/layout/LinedList"/>
    <dgm:cxn modelId="{6A659BFE-3950-084D-802A-C46F8C00BC71}" type="presParOf" srcId="{BE0E9DC1-0641-964A-A24D-E8247FBD814B}" destId="{7BF91933-5FA1-0847-88C9-67AF704CFF75}" srcOrd="0" destOrd="0" presId="urn:microsoft.com/office/officeart/2008/layout/LinedList"/>
    <dgm:cxn modelId="{FC16BA9A-C9AD-034D-8B12-24583A477BD2}" type="presParOf" srcId="{BE0E9DC1-0641-964A-A24D-E8247FBD814B}" destId="{4E69FECA-E4EF-AA48-9445-343C9E5E2036}" srcOrd="1" destOrd="0" presId="urn:microsoft.com/office/officeart/2008/layout/LinedList"/>
    <dgm:cxn modelId="{A72DBAFA-3807-4547-8077-B19BF55F01DC}" type="presParOf" srcId="{82A4E485-7299-BE4B-AF26-4DC245C5B266}" destId="{31CDB43C-9E12-1842-A50C-7A27D9A560BE}" srcOrd="12" destOrd="0" presId="urn:microsoft.com/office/officeart/2008/layout/LinedList"/>
    <dgm:cxn modelId="{244488E3-DBC8-DA4B-8335-3C985DA67449}" type="presParOf" srcId="{82A4E485-7299-BE4B-AF26-4DC245C5B266}" destId="{ECE89CFA-CB9D-684E-A4A3-082D55D701EE}" srcOrd="13" destOrd="0" presId="urn:microsoft.com/office/officeart/2008/layout/LinedList"/>
    <dgm:cxn modelId="{9F41871D-A477-AD44-8CA3-C872FE9D116E}" type="presParOf" srcId="{ECE89CFA-CB9D-684E-A4A3-082D55D701EE}" destId="{9DD09BEA-3737-574C-9A66-6C0038A821FF}" srcOrd="0" destOrd="0" presId="urn:microsoft.com/office/officeart/2008/layout/LinedList"/>
    <dgm:cxn modelId="{5A94EC0D-E87A-AD45-84B2-306FB61563E6}" type="presParOf" srcId="{ECE89CFA-CB9D-684E-A4A3-082D55D701EE}" destId="{BE840796-3564-274C-884B-50B701E4590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1D80CEA-5421-4661-8DDC-1B662D775593}" type="doc">
      <dgm:prSet loTypeId="urn:microsoft.com/office/officeart/2008/layout/LinedList" loCatId="list" qsTypeId="urn:microsoft.com/office/officeart/2005/8/quickstyle/simple1" qsCatId="simple" csTypeId="urn:microsoft.com/office/officeart/2005/8/colors/colorful2" csCatId="colorful"/>
      <dgm:spPr/>
      <dgm:t>
        <a:bodyPr/>
        <a:lstStyle/>
        <a:p>
          <a:endParaRPr lang="en-US"/>
        </a:p>
      </dgm:t>
    </dgm:pt>
    <dgm:pt modelId="{73B149C8-8348-47D2-9E06-4F54A156CD37}">
      <dgm:prSet/>
      <dgm:spPr/>
      <dgm:t>
        <a:bodyPr/>
        <a:lstStyle/>
        <a:p>
          <a:r>
            <a:rPr lang="es-HN" baseline="0"/>
            <a:t>Los documentos que se preparan son: ·     </a:t>
          </a:r>
          <a:endParaRPr lang="en-US"/>
        </a:p>
      </dgm:t>
    </dgm:pt>
    <dgm:pt modelId="{B4726AC4-7BC0-431B-BBFF-F5E187A2A50E}" type="parTrans" cxnId="{8210C98B-3960-47B3-A8CE-44D49F36344C}">
      <dgm:prSet/>
      <dgm:spPr/>
      <dgm:t>
        <a:bodyPr/>
        <a:lstStyle/>
        <a:p>
          <a:endParaRPr lang="en-US"/>
        </a:p>
      </dgm:t>
    </dgm:pt>
    <dgm:pt modelId="{8DE8887E-C812-4EF5-97C9-2260601083B7}" type="sibTrans" cxnId="{8210C98B-3960-47B3-A8CE-44D49F36344C}">
      <dgm:prSet/>
      <dgm:spPr/>
      <dgm:t>
        <a:bodyPr/>
        <a:lstStyle/>
        <a:p>
          <a:endParaRPr lang="en-US"/>
        </a:p>
      </dgm:t>
    </dgm:pt>
    <dgm:pt modelId="{AF31A864-D8E8-4DF3-9064-C31EC3C0A259}">
      <dgm:prSet/>
      <dgm:spPr/>
      <dgm:t>
        <a:bodyPr/>
        <a:lstStyle/>
        <a:p>
          <a:r>
            <a:rPr lang="es-HN" baseline="0"/>
            <a:t>·      Prospecto.</a:t>
          </a:r>
          <a:endParaRPr lang="en-US"/>
        </a:p>
      </dgm:t>
    </dgm:pt>
    <dgm:pt modelId="{D0E5289E-22C5-4A10-A34A-3372C7869A54}" type="parTrans" cxnId="{07508ADD-3E3A-41BF-8518-A08EF8AC318D}">
      <dgm:prSet/>
      <dgm:spPr/>
      <dgm:t>
        <a:bodyPr/>
        <a:lstStyle/>
        <a:p>
          <a:endParaRPr lang="en-US"/>
        </a:p>
      </dgm:t>
    </dgm:pt>
    <dgm:pt modelId="{4681CE12-8516-4C44-BDCD-99EAED3D3C81}" type="sibTrans" cxnId="{07508ADD-3E3A-41BF-8518-A08EF8AC318D}">
      <dgm:prSet/>
      <dgm:spPr/>
      <dgm:t>
        <a:bodyPr/>
        <a:lstStyle/>
        <a:p>
          <a:endParaRPr lang="en-US"/>
        </a:p>
      </dgm:t>
    </dgm:pt>
    <dgm:pt modelId="{9CB8CDA2-BAC0-4153-8066-57AE242664AA}">
      <dgm:prSet/>
      <dgm:spPr/>
      <dgm:t>
        <a:bodyPr/>
        <a:lstStyle/>
        <a:p>
          <a:r>
            <a:rPr lang="es-HN" baseline="0"/>
            <a:t>·      Acuerdo de suscripción.</a:t>
          </a:r>
          <a:endParaRPr lang="en-US"/>
        </a:p>
      </dgm:t>
    </dgm:pt>
    <dgm:pt modelId="{CB561687-0210-467C-934B-09B5B4531D21}" type="parTrans" cxnId="{3422E63D-C535-456D-8935-CFB67D65ECC2}">
      <dgm:prSet/>
      <dgm:spPr/>
      <dgm:t>
        <a:bodyPr/>
        <a:lstStyle/>
        <a:p>
          <a:endParaRPr lang="en-US"/>
        </a:p>
      </dgm:t>
    </dgm:pt>
    <dgm:pt modelId="{15D14F4D-3E79-4AF1-B08D-82C4C924100F}" type="sibTrans" cxnId="{3422E63D-C535-456D-8935-CFB67D65ECC2}">
      <dgm:prSet/>
      <dgm:spPr/>
      <dgm:t>
        <a:bodyPr/>
        <a:lstStyle/>
        <a:p>
          <a:endParaRPr lang="en-US"/>
        </a:p>
      </dgm:t>
    </dgm:pt>
    <dgm:pt modelId="{5FF41B8C-15B4-4B3C-B01D-FC3D84CAEEEC}">
      <dgm:prSet/>
      <dgm:spPr/>
      <dgm:t>
        <a:bodyPr/>
        <a:lstStyle/>
        <a:p>
          <a:r>
            <a:rPr lang="es-HN" baseline="0"/>
            <a:t>·      Acuerdo entre directivos.</a:t>
          </a:r>
          <a:endParaRPr lang="en-US"/>
        </a:p>
      </dgm:t>
    </dgm:pt>
    <dgm:pt modelId="{DC51AA8A-5E1E-4264-9070-BD124E7CBCE4}" type="parTrans" cxnId="{D417E8AD-D5C9-43B2-80EF-5114BC16ACD9}">
      <dgm:prSet/>
      <dgm:spPr/>
      <dgm:t>
        <a:bodyPr/>
        <a:lstStyle/>
        <a:p>
          <a:endParaRPr lang="en-US"/>
        </a:p>
      </dgm:t>
    </dgm:pt>
    <dgm:pt modelId="{C1BDE167-BD6C-4050-BD42-746C8BB87B47}" type="sibTrans" cxnId="{D417E8AD-D5C9-43B2-80EF-5114BC16ACD9}">
      <dgm:prSet/>
      <dgm:spPr/>
      <dgm:t>
        <a:bodyPr/>
        <a:lstStyle/>
        <a:p>
          <a:endParaRPr lang="en-US"/>
        </a:p>
      </dgm:t>
    </dgm:pt>
    <dgm:pt modelId="{75EBD395-2689-408F-B7E6-11CFCD094536}">
      <dgm:prSet/>
      <dgm:spPr/>
      <dgm:t>
        <a:bodyPr/>
        <a:lstStyle/>
        <a:p>
          <a:r>
            <a:rPr lang="es-HN" baseline="0"/>
            <a:t>·      Acuerdo de agencia fiscal y escritura de pacto.</a:t>
          </a:r>
          <a:endParaRPr lang="en-US"/>
        </a:p>
      </dgm:t>
    </dgm:pt>
    <dgm:pt modelId="{8A953253-EB5F-4ADE-B2D3-695C0ABAFB79}" type="parTrans" cxnId="{CBFC36F3-5239-44D4-8622-CEC8F052C2B0}">
      <dgm:prSet/>
      <dgm:spPr/>
      <dgm:t>
        <a:bodyPr/>
        <a:lstStyle/>
        <a:p>
          <a:endParaRPr lang="en-US"/>
        </a:p>
      </dgm:t>
    </dgm:pt>
    <dgm:pt modelId="{550416E5-6ED5-4EF0-97FC-EE4DF4E1D653}" type="sibTrans" cxnId="{CBFC36F3-5239-44D4-8622-CEC8F052C2B0}">
      <dgm:prSet/>
      <dgm:spPr/>
      <dgm:t>
        <a:bodyPr/>
        <a:lstStyle/>
        <a:p>
          <a:endParaRPr lang="en-US"/>
        </a:p>
      </dgm:t>
    </dgm:pt>
    <dgm:pt modelId="{C30623D7-7230-42C7-B2EF-D477FA5AF175}">
      <dgm:prSet/>
      <dgm:spPr/>
      <dgm:t>
        <a:bodyPr/>
        <a:lstStyle/>
        <a:p>
          <a:r>
            <a:rPr lang="es-HN" baseline="0"/>
            <a:t>·      Escritura de fideicomiso y acuerdo de agencia pagadora.</a:t>
          </a:r>
          <a:endParaRPr lang="en-US"/>
        </a:p>
      </dgm:t>
    </dgm:pt>
    <dgm:pt modelId="{1E03269A-4093-4673-971F-32BCEC3DAE99}" type="parTrans" cxnId="{EE421735-CAD9-4B3A-A50A-BCBA1F61AE04}">
      <dgm:prSet/>
      <dgm:spPr/>
      <dgm:t>
        <a:bodyPr/>
        <a:lstStyle/>
        <a:p>
          <a:endParaRPr lang="en-US"/>
        </a:p>
      </dgm:t>
    </dgm:pt>
    <dgm:pt modelId="{A005CF72-8606-45BB-B701-9AEB707102D0}" type="sibTrans" cxnId="{EE421735-CAD9-4B3A-A50A-BCBA1F61AE04}">
      <dgm:prSet/>
      <dgm:spPr/>
      <dgm:t>
        <a:bodyPr/>
        <a:lstStyle/>
        <a:p>
          <a:endParaRPr lang="en-US"/>
        </a:p>
      </dgm:t>
    </dgm:pt>
    <dgm:pt modelId="{C1F45C60-2040-4FE6-8E0B-C3B34E36FE46}">
      <dgm:prSet/>
      <dgm:spPr/>
      <dgm:t>
        <a:bodyPr/>
        <a:lstStyle/>
        <a:p>
          <a:r>
            <a:rPr lang="es-HN" baseline="0"/>
            <a:t>·      Nota global.</a:t>
          </a:r>
          <a:endParaRPr lang="en-US"/>
        </a:p>
      </dgm:t>
    </dgm:pt>
    <dgm:pt modelId="{D63F995E-4533-408B-A525-FA12AFAF149A}" type="parTrans" cxnId="{FFDDBBBD-DDED-4AFE-B1F8-20546AE5D287}">
      <dgm:prSet/>
      <dgm:spPr/>
      <dgm:t>
        <a:bodyPr/>
        <a:lstStyle/>
        <a:p>
          <a:endParaRPr lang="en-US"/>
        </a:p>
      </dgm:t>
    </dgm:pt>
    <dgm:pt modelId="{A5A4D623-EC30-4C0A-909F-EBE55CEB8011}" type="sibTrans" cxnId="{FFDDBBBD-DDED-4AFE-B1F8-20546AE5D287}">
      <dgm:prSet/>
      <dgm:spPr/>
      <dgm:t>
        <a:bodyPr/>
        <a:lstStyle/>
        <a:p>
          <a:endParaRPr lang="en-US"/>
        </a:p>
      </dgm:t>
    </dgm:pt>
    <dgm:pt modelId="{B1930E6E-6E02-48AA-AF07-900ECB047678}">
      <dgm:prSet/>
      <dgm:spPr/>
      <dgm:t>
        <a:bodyPr/>
        <a:lstStyle/>
        <a:p>
          <a:r>
            <a:rPr lang="es-HN" baseline="0"/>
            <a:t>·      Opinión legal.</a:t>
          </a:r>
          <a:endParaRPr lang="en-US"/>
        </a:p>
      </dgm:t>
    </dgm:pt>
    <dgm:pt modelId="{257EF28B-95D9-4377-B76A-AD0BB52D5B6C}" type="parTrans" cxnId="{45E25B82-4A97-442C-B4E3-F606F4488312}">
      <dgm:prSet/>
      <dgm:spPr/>
      <dgm:t>
        <a:bodyPr/>
        <a:lstStyle/>
        <a:p>
          <a:endParaRPr lang="en-US"/>
        </a:p>
      </dgm:t>
    </dgm:pt>
    <dgm:pt modelId="{DD23490F-FAE0-44D0-BBAA-F08409E8E446}" type="sibTrans" cxnId="{45E25B82-4A97-442C-B4E3-F606F4488312}">
      <dgm:prSet/>
      <dgm:spPr/>
      <dgm:t>
        <a:bodyPr/>
        <a:lstStyle/>
        <a:p>
          <a:endParaRPr lang="en-US"/>
        </a:p>
      </dgm:t>
    </dgm:pt>
    <dgm:pt modelId="{A7101CA2-F076-45A1-85BA-8C71687D8430}">
      <dgm:prSet/>
      <dgm:spPr/>
      <dgm:t>
        <a:bodyPr/>
        <a:lstStyle/>
        <a:p>
          <a:r>
            <a:rPr lang="es-HN" baseline="0"/>
            <a:t>·      Firma y cierre del memorándum.</a:t>
          </a:r>
          <a:endParaRPr lang="en-US"/>
        </a:p>
      </dgm:t>
    </dgm:pt>
    <dgm:pt modelId="{B9686787-F239-45EE-91CF-443EFD3138B8}" type="parTrans" cxnId="{2C79F682-7EBC-4A0A-B744-005EE1A0EA37}">
      <dgm:prSet/>
      <dgm:spPr/>
      <dgm:t>
        <a:bodyPr/>
        <a:lstStyle/>
        <a:p>
          <a:endParaRPr lang="en-US"/>
        </a:p>
      </dgm:t>
    </dgm:pt>
    <dgm:pt modelId="{E29C7AC2-6CDB-45DC-B3AD-1422DDC4B167}" type="sibTrans" cxnId="{2C79F682-7EBC-4A0A-B744-005EE1A0EA37}">
      <dgm:prSet/>
      <dgm:spPr/>
      <dgm:t>
        <a:bodyPr/>
        <a:lstStyle/>
        <a:p>
          <a:endParaRPr lang="en-US"/>
        </a:p>
      </dgm:t>
    </dgm:pt>
    <dgm:pt modelId="{5565BBC9-C2CE-41D0-BCDD-0695C4C5E85C}">
      <dgm:prSet/>
      <dgm:spPr/>
      <dgm:t>
        <a:bodyPr/>
        <a:lstStyle/>
        <a:p>
          <a:r>
            <a:rPr lang="es-HN" baseline="0"/>
            <a:t>·      Carta de compromiso/mandato.</a:t>
          </a:r>
          <a:endParaRPr lang="en-US"/>
        </a:p>
      </dgm:t>
    </dgm:pt>
    <dgm:pt modelId="{214EE580-FE5E-4E44-98CC-0A7CCCB25073}" type="parTrans" cxnId="{BB04133B-804F-4274-9BCD-DD89755C20B2}">
      <dgm:prSet/>
      <dgm:spPr/>
      <dgm:t>
        <a:bodyPr/>
        <a:lstStyle/>
        <a:p>
          <a:endParaRPr lang="en-US"/>
        </a:p>
      </dgm:t>
    </dgm:pt>
    <dgm:pt modelId="{827D04DC-559C-44D1-8EF3-B146D90B43F7}" type="sibTrans" cxnId="{BB04133B-804F-4274-9BCD-DD89755C20B2}">
      <dgm:prSet/>
      <dgm:spPr/>
      <dgm:t>
        <a:bodyPr/>
        <a:lstStyle/>
        <a:p>
          <a:endParaRPr lang="en-US"/>
        </a:p>
      </dgm:t>
    </dgm:pt>
    <dgm:pt modelId="{14DA14A2-1EFC-4FCA-A58D-A373785FFE3C}">
      <dgm:prSet/>
      <dgm:spPr/>
      <dgm:t>
        <a:bodyPr/>
        <a:lstStyle/>
        <a:p>
          <a:r>
            <a:rPr lang="es-HN" baseline="0"/>
            <a:t>·      Cartas de consuelo de los auditores.</a:t>
          </a:r>
          <a:endParaRPr lang="en-US"/>
        </a:p>
      </dgm:t>
    </dgm:pt>
    <dgm:pt modelId="{E3681DAE-B696-43B2-93CD-AA75C3822192}" type="parTrans" cxnId="{57BA992B-41D8-4E62-A78F-2DF0E6C19B5D}">
      <dgm:prSet/>
      <dgm:spPr/>
      <dgm:t>
        <a:bodyPr/>
        <a:lstStyle/>
        <a:p>
          <a:endParaRPr lang="en-US"/>
        </a:p>
      </dgm:t>
    </dgm:pt>
    <dgm:pt modelId="{FB3E20FC-E8D7-40F6-9A0F-9F6B181DE0CC}" type="sibTrans" cxnId="{57BA992B-41D8-4E62-A78F-2DF0E6C19B5D}">
      <dgm:prSet/>
      <dgm:spPr/>
      <dgm:t>
        <a:bodyPr/>
        <a:lstStyle/>
        <a:p>
          <a:endParaRPr lang="en-US"/>
        </a:p>
      </dgm:t>
    </dgm:pt>
    <dgm:pt modelId="{251AADAD-731C-42BE-9F16-E41FDDE8E2D2}">
      <dgm:prSet/>
      <dgm:spPr/>
      <dgm:t>
        <a:bodyPr/>
        <a:lstStyle/>
        <a:p>
          <a:r>
            <a:rPr lang="es-HN" baseline="0"/>
            <a:t>·      Actas de la junta del emisor.</a:t>
          </a:r>
          <a:endParaRPr lang="en-US"/>
        </a:p>
      </dgm:t>
    </dgm:pt>
    <dgm:pt modelId="{945B36D7-F3CD-4A6F-98DD-CEB04C2C8081}" type="parTrans" cxnId="{0D31631A-4386-458C-9668-36731A766A2E}">
      <dgm:prSet/>
      <dgm:spPr/>
      <dgm:t>
        <a:bodyPr/>
        <a:lstStyle/>
        <a:p>
          <a:endParaRPr lang="en-US"/>
        </a:p>
      </dgm:t>
    </dgm:pt>
    <dgm:pt modelId="{841C5C67-298A-4B2C-AB26-78C513721A5C}" type="sibTrans" cxnId="{0D31631A-4386-458C-9668-36731A766A2E}">
      <dgm:prSet/>
      <dgm:spPr/>
      <dgm:t>
        <a:bodyPr/>
        <a:lstStyle/>
        <a:p>
          <a:endParaRPr lang="en-US"/>
        </a:p>
      </dgm:t>
    </dgm:pt>
    <dgm:pt modelId="{77EC469A-3394-42AE-91FC-4B22A9E1AD02}">
      <dgm:prSet/>
      <dgm:spPr/>
      <dgm:t>
        <a:bodyPr/>
        <a:lstStyle/>
        <a:p>
          <a:r>
            <a:rPr lang="es-HN" baseline="0"/>
            <a:t>·      Carta de cita del agente de proceso.</a:t>
          </a:r>
          <a:endParaRPr lang="en-US"/>
        </a:p>
      </dgm:t>
    </dgm:pt>
    <dgm:pt modelId="{783A5939-F3AB-43E8-881B-B44E40546769}" type="parTrans" cxnId="{93F7FECA-094C-4B98-B1B9-82B8EBE5021A}">
      <dgm:prSet/>
      <dgm:spPr/>
      <dgm:t>
        <a:bodyPr/>
        <a:lstStyle/>
        <a:p>
          <a:endParaRPr lang="en-US"/>
        </a:p>
      </dgm:t>
    </dgm:pt>
    <dgm:pt modelId="{7E7CD58A-D402-4157-92BC-3AB68F17EF36}" type="sibTrans" cxnId="{93F7FECA-094C-4B98-B1B9-82B8EBE5021A}">
      <dgm:prSet/>
      <dgm:spPr/>
      <dgm:t>
        <a:bodyPr/>
        <a:lstStyle/>
        <a:p>
          <a:endParaRPr lang="en-US"/>
        </a:p>
      </dgm:t>
    </dgm:pt>
    <dgm:pt modelId="{61FF4E89-2A70-D448-A044-A6F0FF1FAD31}" type="pres">
      <dgm:prSet presAssocID="{F1D80CEA-5421-4661-8DDC-1B662D775593}" presName="vert0" presStyleCnt="0">
        <dgm:presLayoutVars>
          <dgm:dir/>
          <dgm:animOne val="branch"/>
          <dgm:animLvl val="lvl"/>
        </dgm:presLayoutVars>
      </dgm:prSet>
      <dgm:spPr/>
    </dgm:pt>
    <dgm:pt modelId="{E339BA18-5BE7-A246-AFB2-A0CE4EA04BDC}" type="pres">
      <dgm:prSet presAssocID="{73B149C8-8348-47D2-9E06-4F54A156CD37}" presName="thickLine" presStyleLbl="alignNode1" presStyleIdx="0" presStyleCnt="13"/>
      <dgm:spPr/>
    </dgm:pt>
    <dgm:pt modelId="{CBB86E4D-0DAE-1C44-8954-5F64F359AB23}" type="pres">
      <dgm:prSet presAssocID="{73B149C8-8348-47D2-9E06-4F54A156CD37}" presName="horz1" presStyleCnt="0"/>
      <dgm:spPr/>
    </dgm:pt>
    <dgm:pt modelId="{E1EC60C4-C9E0-4346-B767-C26703C18956}" type="pres">
      <dgm:prSet presAssocID="{73B149C8-8348-47D2-9E06-4F54A156CD37}" presName="tx1" presStyleLbl="revTx" presStyleIdx="0" presStyleCnt="13"/>
      <dgm:spPr/>
    </dgm:pt>
    <dgm:pt modelId="{77D5092C-12E1-1C4E-BBD3-348D3FAE447A}" type="pres">
      <dgm:prSet presAssocID="{73B149C8-8348-47D2-9E06-4F54A156CD37}" presName="vert1" presStyleCnt="0"/>
      <dgm:spPr/>
    </dgm:pt>
    <dgm:pt modelId="{B00F61AB-4513-FD47-BBFE-1F4F2F57C2AC}" type="pres">
      <dgm:prSet presAssocID="{AF31A864-D8E8-4DF3-9064-C31EC3C0A259}" presName="thickLine" presStyleLbl="alignNode1" presStyleIdx="1" presStyleCnt="13"/>
      <dgm:spPr/>
    </dgm:pt>
    <dgm:pt modelId="{35CB29BD-03C8-874B-9CD7-A4B911B87E25}" type="pres">
      <dgm:prSet presAssocID="{AF31A864-D8E8-4DF3-9064-C31EC3C0A259}" presName="horz1" presStyleCnt="0"/>
      <dgm:spPr/>
    </dgm:pt>
    <dgm:pt modelId="{6383ED1F-F1DC-084B-9668-FA3756CB6B35}" type="pres">
      <dgm:prSet presAssocID="{AF31A864-D8E8-4DF3-9064-C31EC3C0A259}" presName="tx1" presStyleLbl="revTx" presStyleIdx="1" presStyleCnt="13"/>
      <dgm:spPr/>
    </dgm:pt>
    <dgm:pt modelId="{961D2368-95B6-774E-B03B-D5C5C402F231}" type="pres">
      <dgm:prSet presAssocID="{AF31A864-D8E8-4DF3-9064-C31EC3C0A259}" presName="vert1" presStyleCnt="0"/>
      <dgm:spPr/>
    </dgm:pt>
    <dgm:pt modelId="{A870D846-A6D3-274C-BA95-0A25ACDCBA72}" type="pres">
      <dgm:prSet presAssocID="{9CB8CDA2-BAC0-4153-8066-57AE242664AA}" presName="thickLine" presStyleLbl="alignNode1" presStyleIdx="2" presStyleCnt="13"/>
      <dgm:spPr/>
    </dgm:pt>
    <dgm:pt modelId="{9E763737-8DA9-7C42-9BBE-43DF846C78CF}" type="pres">
      <dgm:prSet presAssocID="{9CB8CDA2-BAC0-4153-8066-57AE242664AA}" presName="horz1" presStyleCnt="0"/>
      <dgm:spPr/>
    </dgm:pt>
    <dgm:pt modelId="{C2053635-9A71-0F4F-979D-9EC02DC14825}" type="pres">
      <dgm:prSet presAssocID="{9CB8CDA2-BAC0-4153-8066-57AE242664AA}" presName="tx1" presStyleLbl="revTx" presStyleIdx="2" presStyleCnt="13"/>
      <dgm:spPr/>
    </dgm:pt>
    <dgm:pt modelId="{A9FCCF0A-8B30-8E4C-A031-6B3E1B963716}" type="pres">
      <dgm:prSet presAssocID="{9CB8CDA2-BAC0-4153-8066-57AE242664AA}" presName="vert1" presStyleCnt="0"/>
      <dgm:spPr/>
    </dgm:pt>
    <dgm:pt modelId="{5D704C96-2848-8C42-92F5-51B7BCDA883F}" type="pres">
      <dgm:prSet presAssocID="{5FF41B8C-15B4-4B3C-B01D-FC3D84CAEEEC}" presName="thickLine" presStyleLbl="alignNode1" presStyleIdx="3" presStyleCnt="13"/>
      <dgm:spPr/>
    </dgm:pt>
    <dgm:pt modelId="{788AD701-F0C8-2F4C-AE4D-6DE5E4C8008E}" type="pres">
      <dgm:prSet presAssocID="{5FF41B8C-15B4-4B3C-B01D-FC3D84CAEEEC}" presName="horz1" presStyleCnt="0"/>
      <dgm:spPr/>
    </dgm:pt>
    <dgm:pt modelId="{030D55DF-0090-644F-B771-065F69806D50}" type="pres">
      <dgm:prSet presAssocID="{5FF41B8C-15B4-4B3C-B01D-FC3D84CAEEEC}" presName="tx1" presStyleLbl="revTx" presStyleIdx="3" presStyleCnt="13"/>
      <dgm:spPr/>
    </dgm:pt>
    <dgm:pt modelId="{DA94D765-A961-5646-80CB-AAA86668EEE7}" type="pres">
      <dgm:prSet presAssocID="{5FF41B8C-15B4-4B3C-B01D-FC3D84CAEEEC}" presName="vert1" presStyleCnt="0"/>
      <dgm:spPr/>
    </dgm:pt>
    <dgm:pt modelId="{40785A99-EC85-1043-8940-54DFF34AF38E}" type="pres">
      <dgm:prSet presAssocID="{75EBD395-2689-408F-B7E6-11CFCD094536}" presName="thickLine" presStyleLbl="alignNode1" presStyleIdx="4" presStyleCnt="13"/>
      <dgm:spPr/>
    </dgm:pt>
    <dgm:pt modelId="{0E40952C-ADBE-1B42-90BD-49A2C359491F}" type="pres">
      <dgm:prSet presAssocID="{75EBD395-2689-408F-B7E6-11CFCD094536}" presName="horz1" presStyleCnt="0"/>
      <dgm:spPr/>
    </dgm:pt>
    <dgm:pt modelId="{6AE08417-9750-834F-ADDA-AA8F9706540A}" type="pres">
      <dgm:prSet presAssocID="{75EBD395-2689-408F-B7E6-11CFCD094536}" presName="tx1" presStyleLbl="revTx" presStyleIdx="4" presStyleCnt="13"/>
      <dgm:spPr/>
    </dgm:pt>
    <dgm:pt modelId="{47478603-03CD-AA4F-92F6-83C4160369D4}" type="pres">
      <dgm:prSet presAssocID="{75EBD395-2689-408F-B7E6-11CFCD094536}" presName="vert1" presStyleCnt="0"/>
      <dgm:spPr/>
    </dgm:pt>
    <dgm:pt modelId="{B598B3E3-0639-FF49-BB2D-1C6B156D7EEC}" type="pres">
      <dgm:prSet presAssocID="{C30623D7-7230-42C7-B2EF-D477FA5AF175}" presName="thickLine" presStyleLbl="alignNode1" presStyleIdx="5" presStyleCnt="13"/>
      <dgm:spPr/>
    </dgm:pt>
    <dgm:pt modelId="{B373F9FD-8FA6-B34F-A4F1-8D8D95BD5D23}" type="pres">
      <dgm:prSet presAssocID="{C30623D7-7230-42C7-B2EF-D477FA5AF175}" presName="horz1" presStyleCnt="0"/>
      <dgm:spPr/>
    </dgm:pt>
    <dgm:pt modelId="{B4C05D08-2A98-AF41-BDF5-DC1C827D13E3}" type="pres">
      <dgm:prSet presAssocID="{C30623D7-7230-42C7-B2EF-D477FA5AF175}" presName="tx1" presStyleLbl="revTx" presStyleIdx="5" presStyleCnt="13"/>
      <dgm:spPr/>
    </dgm:pt>
    <dgm:pt modelId="{E0A8B927-ADAB-1C4D-BEB5-7436EAB7FEFF}" type="pres">
      <dgm:prSet presAssocID="{C30623D7-7230-42C7-B2EF-D477FA5AF175}" presName="vert1" presStyleCnt="0"/>
      <dgm:spPr/>
    </dgm:pt>
    <dgm:pt modelId="{6D105A91-3D3C-1142-8A11-82BAA5905BED}" type="pres">
      <dgm:prSet presAssocID="{C1F45C60-2040-4FE6-8E0B-C3B34E36FE46}" presName="thickLine" presStyleLbl="alignNode1" presStyleIdx="6" presStyleCnt="13"/>
      <dgm:spPr/>
    </dgm:pt>
    <dgm:pt modelId="{A74A8B6B-4B65-3245-92CD-E374FF3B9FF5}" type="pres">
      <dgm:prSet presAssocID="{C1F45C60-2040-4FE6-8E0B-C3B34E36FE46}" presName="horz1" presStyleCnt="0"/>
      <dgm:spPr/>
    </dgm:pt>
    <dgm:pt modelId="{6D744718-9E5E-7843-8BE8-48CE4F567D37}" type="pres">
      <dgm:prSet presAssocID="{C1F45C60-2040-4FE6-8E0B-C3B34E36FE46}" presName="tx1" presStyleLbl="revTx" presStyleIdx="6" presStyleCnt="13"/>
      <dgm:spPr/>
    </dgm:pt>
    <dgm:pt modelId="{7CDFF31A-107D-1944-BE6E-B8B639862B8C}" type="pres">
      <dgm:prSet presAssocID="{C1F45C60-2040-4FE6-8E0B-C3B34E36FE46}" presName="vert1" presStyleCnt="0"/>
      <dgm:spPr/>
    </dgm:pt>
    <dgm:pt modelId="{0B95E649-5387-2147-8F24-96D504B36272}" type="pres">
      <dgm:prSet presAssocID="{B1930E6E-6E02-48AA-AF07-900ECB047678}" presName="thickLine" presStyleLbl="alignNode1" presStyleIdx="7" presStyleCnt="13"/>
      <dgm:spPr/>
    </dgm:pt>
    <dgm:pt modelId="{485172D0-5046-324D-AB8E-676BAA215E7C}" type="pres">
      <dgm:prSet presAssocID="{B1930E6E-6E02-48AA-AF07-900ECB047678}" presName="horz1" presStyleCnt="0"/>
      <dgm:spPr/>
    </dgm:pt>
    <dgm:pt modelId="{6687DC71-A963-2847-817F-3BF0B1A4CFAE}" type="pres">
      <dgm:prSet presAssocID="{B1930E6E-6E02-48AA-AF07-900ECB047678}" presName="tx1" presStyleLbl="revTx" presStyleIdx="7" presStyleCnt="13"/>
      <dgm:spPr/>
    </dgm:pt>
    <dgm:pt modelId="{6C2D9E6A-F5BA-BA4F-B3F2-D382B6BBB2F8}" type="pres">
      <dgm:prSet presAssocID="{B1930E6E-6E02-48AA-AF07-900ECB047678}" presName="vert1" presStyleCnt="0"/>
      <dgm:spPr/>
    </dgm:pt>
    <dgm:pt modelId="{C679FED6-80DB-B44D-BF8E-8FCEEEFC9223}" type="pres">
      <dgm:prSet presAssocID="{A7101CA2-F076-45A1-85BA-8C71687D8430}" presName="thickLine" presStyleLbl="alignNode1" presStyleIdx="8" presStyleCnt="13"/>
      <dgm:spPr/>
    </dgm:pt>
    <dgm:pt modelId="{5F6688B2-7BCA-134C-A8BC-D2520D9C3944}" type="pres">
      <dgm:prSet presAssocID="{A7101CA2-F076-45A1-85BA-8C71687D8430}" presName="horz1" presStyleCnt="0"/>
      <dgm:spPr/>
    </dgm:pt>
    <dgm:pt modelId="{F34E9590-469C-2443-BD19-5374D05B27C4}" type="pres">
      <dgm:prSet presAssocID="{A7101CA2-F076-45A1-85BA-8C71687D8430}" presName="tx1" presStyleLbl="revTx" presStyleIdx="8" presStyleCnt="13"/>
      <dgm:spPr/>
    </dgm:pt>
    <dgm:pt modelId="{B403139D-4866-DE49-9AE7-B65A73B5069F}" type="pres">
      <dgm:prSet presAssocID="{A7101CA2-F076-45A1-85BA-8C71687D8430}" presName="vert1" presStyleCnt="0"/>
      <dgm:spPr/>
    </dgm:pt>
    <dgm:pt modelId="{AFFE7B2C-D3AE-474A-A798-49F99774A5C9}" type="pres">
      <dgm:prSet presAssocID="{5565BBC9-C2CE-41D0-BCDD-0695C4C5E85C}" presName="thickLine" presStyleLbl="alignNode1" presStyleIdx="9" presStyleCnt="13"/>
      <dgm:spPr/>
    </dgm:pt>
    <dgm:pt modelId="{3833FE6B-AD6D-994D-8074-5FE31EAA8DB8}" type="pres">
      <dgm:prSet presAssocID="{5565BBC9-C2CE-41D0-BCDD-0695C4C5E85C}" presName="horz1" presStyleCnt="0"/>
      <dgm:spPr/>
    </dgm:pt>
    <dgm:pt modelId="{A366FF19-69AE-4048-B23A-34B5623AB181}" type="pres">
      <dgm:prSet presAssocID="{5565BBC9-C2CE-41D0-BCDD-0695C4C5E85C}" presName="tx1" presStyleLbl="revTx" presStyleIdx="9" presStyleCnt="13"/>
      <dgm:spPr/>
    </dgm:pt>
    <dgm:pt modelId="{ACE7AAAC-9185-7347-A016-577419284049}" type="pres">
      <dgm:prSet presAssocID="{5565BBC9-C2CE-41D0-BCDD-0695C4C5E85C}" presName="vert1" presStyleCnt="0"/>
      <dgm:spPr/>
    </dgm:pt>
    <dgm:pt modelId="{E486D6BE-1941-9B48-8BEE-2544DC505741}" type="pres">
      <dgm:prSet presAssocID="{14DA14A2-1EFC-4FCA-A58D-A373785FFE3C}" presName="thickLine" presStyleLbl="alignNode1" presStyleIdx="10" presStyleCnt="13"/>
      <dgm:spPr/>
    </dgm:pt>
    <dgm:pt modelId="{5787E179-AEC8-4E42-A37B-3B3B2305C8A8}" type="pres">
      <dgm:prSet presAssocID="{14DA14A2-1EFC-4FCA-A58D-A373785FFE3C}" presName="horz1" presStyleCnt="0"/>
      <dgm:spPr/>
    </dgm:pt>
    <dgm:pt modelId="{8770F285-2303-3141-A148-30460DA7862B}" type="pres">
      <dgm:prSet presAssocID="{14DA14A2-1EFC-4FCA-A58D-A373785FFE3C}" presName="tx1" presStyleLbl="revTx" presStyleIdx="10" presStyleCnt="13"/>
      <dgm:spPr/>
    </dgm:pt>
    <dgm:pt modelId="{E2705B1D-8427-4841-BA2D-78EBFCCC9A04}" type="pres">
      <dgm:prSet presAssocID="{14DA14A2-1EFC-4FCA-A58D-A373785FFE3C}" presName="vert1" presStyleCnt="0"/>
      <dgm:spPr/>
    </dgm:pt>
    <dgm:pt modelId="{6E04CDF6-4DA8-1544-AF2C-1C731A6BCED1}" type="pres">
      <dgm:prSet presAssocID="{251AADAD-731C-42BE-9F16-E41FDDE8E2D2}" presName="thickLine" presStyleLbl="alignNode1" presStyleIdx="11" presStyleCnt="13"/>
      <dgm:spPr/>
    </dgm:pt>
    <dgm:pt modelId="{DF3B607E-A648-3341-98E6-8DEAFB36C56E}" type="pres">
      <dgm:prSet presAssocID="{251AADAD-731C-42BE-9F16-E41FDDE8E2D2}" presName="horz1" presStyleCnt="0"/>
      <dgm:spPr/>
    </dgm:pt>
    <dgm:pt modelId="{60257155-8735-4F4D-B3A1-2FA61391010A}" type="pres">
      <dgm:prSet presAssocID="{251AADAD-731C-42BE-9F16-E41FDDE8E2D2}" presName="tx1" presStyleLbl="revTx" presStyleIdx="11" presStyleCnt="13"/>
      <dgm:spPr/>
    </dgm:pt>
    <dgm:pt modelId="{A15AEF79-FAFA-EE40-A918-54E8EE11587B}" type="pres">
      <dgm:prSet presAssocID="{251AADAD-731C-42BE-9F16-E41FDDE8E2D2}" presName="vert1" presStyleCnt="0"/>
      <dgm:spPr/>
    </dgm:pt>
    <dgm:pt modelId="{7076B958-D826-F643-8436-94481539AB46}" type="pres">
      <dgm:prSet presAssocID="{77EC469A-3394-42AE-91FC-4B22A9E1AD02}" presName="thickLine" presStyleLbl="alignNode1" presStyleIdx="12" presStyleCnt="13"/>
      <dgm:spPr/>
    </dgm:pt>
    <dgm:pt modelId="{25DA52C7-5A2D-534A-971D-1583B0D5B8D1}" type="pres">
      <dgm:prSet presAssocID="{77EC469A-3394-42AE-91FC-4B22A9E1AD02}" presName="horz1" presStyleCnt="0"/>
      <dgm:spPr/>
    </dgm:pt>
    <dgm:pt modelId="{46FF6E27-3829-E346-BF10-7030A2036491}" type="pres">
      <dgm:prSet presAssocID="{77EC469A-3394-42AE-91FC-4B22A9E1AD02}" presName="tx1" presStyleLbl="revTx" presStyleIdx="12" presStyleCnt="13"/>
      <dgm:spPr/>
    </dgm:pt>
    <dgm:pt modelId="{6F0228AB-18D8-9344-8069-5394CBA2E5D5}" type="pres">
      <dgm:prSet presAssocID="{77EC469A-3394-42AE-91FC-4B22A9E1AD02}" presName="vert1" presStyleCnt="0"/>
      <dgm:spPr/>
    </dgm:pt>
  </dgm:ptLst>
  <dgm:cxnLst>
    <dgm:cxn modelId="{0D31631A-4386-458C-9668-36731A766A2E}" srcId="{F1D80CEA-5421-4661-8DDC-1B662D775593}" destId="{251AADAD-731C-42BE-9F16-E41FDDE8E2D2}" srcOrd="11" destOrd="0" parTransId="{945B36D7-F3CD-4A6F-98DD-CEB04C2C8081}" sibTransId="{841C5C67-298A-4B2C-AB26-78C513721A5C}"/>
    <dgm:cxn modelId="{95769A28-CD67-B848-9F96-C5DA461BA4B7}" type="presOf" srcId="{77EC469A-3394-42AE-91FC-4B22A9E1AD02}" destId="{46FF6E27-3829-E346-BF10-7030A2036491}" srcOrd="0" destOrd="0" presId="urn:microsoft.com/office/officeart/2008/layout/LinedList"/>
    <dgm:cxn modelId="{57BA992B-41D8-4E62-A78F-2DF0E6C19B5D}" srcId="{F1D80CEA-5421-4661-8DDC-1B662D775593}" destId="{14DA14A2-1EFC-4FCA-A58D-A373785FFE3C}" srcOrd="10" destOrd="0" parTransId="{E3681DAE-B696-43B2-93CD-AA75C3822192}" sibTransId="{FB3E20FC-E8D7-40F6-9A0F-9F6B181DE0CC}"/>
    <dgm:cxn modelId="{EE421735-CAD9-4B3A-A50A-BCBA1F61AE04}" srcId="{F1D80CEA-5421-4661-8DDC-1B662D775593}" destId="{C30623D7-7230-42C7-B2EF-D477FA5AF175}" srcOrd="5" destOrd="0" parTransId="{1E03269A-4093-4673-971F-32BCEC3DAE99}" sibTransId="{A005CF72-8606-45BB-B701-9AEB707102D0}"/>
    <dgm:cxn modelId="{BB04133B-804F-4274-9BCD-DD89755C20B2}" srcId="{F1D80CEA-5421-4661-8DDC-1B662D775593}" destId="{5565BBC9-C2CE-41D0-BCDD-0695C4C5E85C}" srcOrd="9" destOrd="0" parTransId="{214EE580-FE5E-4E44-98CC-0A7CCCB25073}" sibTransId="{827D04DC-559C-44D1-8EF3-B146D90B43F7}"/>
    <dgm:cxn modelId="{10D3C93C-8E8C-424E-B2E7-52DF901B4B83}" type="presOf" srcId="{5FF41B8C-15B4-4B3C-B01D-FC3D84CAEEEC}" destId="{030D55DF-0090-644F-B771-065F69806D50}" srcOrd="0" destOrd="0" presId="urn:microsoft.com/office/officeart/2008/layout/LinedList"/>
    <dgm:cxn modelId="{3422E63D-C535-456D-8935-CFB67D65ECC2}" srcId="{F1D80CEA-5421-4661-8DDC-1B662D775593}" destId="{9CB8CDA2-BAC0-4153-8066-57AE242664AA}" srcOrd="2" destOrd="0" parTransId="{CB561687-0210-467C-934B-09B5B4531D21}" sibTransId="{15D14F4D-3E79-4AF1-B08D-82C4C924100F}"/>
    <dgm:cxn modelId="{6088B456-3316-8E4F-BF71-0811EC644036}" type="presOf" srcId="{C30623D7-7230-42C7-B2EF-D477FA5AF175}" destId="{B4C05D08-2A98-AF41-BDF5-DC1C827D13E3}" srcOrd="0" destOrd="0" presId="urn:microsoft.com/office/officeart/2008/layout/LinedList"/>
    <dgm:cxn modelId="{03B8205B-AA34-A44C-B21E-494B1632607C}" type="presOf" srcId="{A7101CA2-F076-45A1-85BA-8C71687D8430}" destId="{F34E9590-469C-2443-BD19-5374D05B27C4}" srcOrd="0" destOrd="0" presId="urn:microsoft.com/office/officeart/2008/layout/LinedList"/>
    <dgm:cxn modelId="{1427616B-08F5-1144-BAD6-6DFB46B831B6}" type="presOf" srcId="{73B149C8-8348-47D2-9E06-4F54A156CD37}" destId="{E1EC60C4-C9E0-4346-B767-C26703C18956}" srcOrd="0" destOrd="0" presId="urn:microsoft.com/office/officeart/2008/layout/LinedList"/>
    <dgm:cxn modelId="{45E25B82-4A97-442C-B4E3-F606F4488312}" srcId="{F1D80CEA-5421-4661-8DDC-1B662D775593}" destId="{B1930E6E-6E02-48AA-AF07-900ECB047678}" srcOrd="7" destOrd="0" parTransId="{257EF28B-95D9-4377-B76A-AD0BB52D5B6C}" sibTransId="{DD23490F-FAE0-44D0-BBAA-F08409E8E446}"/>
    <dgm:cxn modelId="{2C79F682-7EBC-4A0A-B744-005EE1A0EA37}" srcId="{F1D80CEA-5421-4661-8DDC-1B662D775593}" destId="{A7101CA2-F076-45A1-85BA-8C71687D8430}" srcOrd="8" destOrd="0" parTransId="{B9686787-F239-45EE-91CF-443EFD3138B8}" sibTransId="{E29C7AC2-6CDB-45DC-B3AD-1422DDC4B167}"/>
    <dgm:cxn modelId="{96314B86-347C-C14B-A71B-E699786CA517}" type="presOf" srcId="{F1D80CEA-5421-4661-8DDC-1B662D775593}" destId="{61FF4E89-2A70-D448-A044-A6F0FF1FAD31}" srcOrd="0" destOrd="0" presId="urn:microsoft.com/office/officeart/2008/layout/LinedList"/>
    <dgm:cxn modelId="{3FBDC08B-2646-2340-9018-DEE24E774DFD}" type="presOf" srcId="{75EBD395-2689-408F-B7E6-11CFCD094536}" destId="{6AE08417-9750-834F-ADDA-AA8F9706540A}" srcOrd="0" destOrd="0" presId="urn:microsoft.com/office/officeart/2008/layout/LinedList"/>
    <dgm:cxn modelId="{8210C98B-3960-47B3-A8CE-44D49F36344C}" srcId="{F1D80CEA-5421-4661-8DDC-1B662D775593}" destId="{73B149C8-8348-47D2-9E06-4F54A156CD37}" srcOrd="0" destOrd="0" parTransId="{B4726AC4-7BC0-431B-BBFF-F5E187A2A50E}" sibTransId="{8DE8887E-C812-4EF5-97C9-2260601083B7}"/>
    <dgm:cxn modelId="{79B2428C-BABC-B444-8AAC-A6B7892A1D22}" type="presOf" srcId="{14DA14A2-1EFC-4FCA-A58D-A373785FFE3C}" destId="{8770F285-2303-3141-A148-30460DA7862B}" srcOrd="0" destOrd="0" presId="urn:microsoft.com/office/officeart/2008/layout/LinedList"/>
    <dgm:cxn modelId="{69679D95-C1D2-D947-AC92-59A0714A7D18}" type="presOf" srcId="{5565BBC9-C2CE-41D0-BCDD-0695C4C5E85C}" destId="{A366FF19-69AE-4048-B23A-34B5623AB181}" srcOrd="0" destOrd="0" presId="urn:microsoft.com/office/officeart/2008/layout/LinedList"/>
    <dgm:cxn modelId="{883B5BA5-E28D-7040-B994-FE69F42EF0EA}" type="presOf" srcId="{C1F45C60-2040-4FE6-8E0B-C3B34E36FE46}" destId="{6D744718-9E5E-7843-8BE8-48CE4F567D37}" srcOrd="0" destOrd="0" presId="urn:microsoft.com/office/officeart/2008/layout/LinedList"/>
    <dgm:cxn modelId="{D417E8AD-D5C9-43B2-80EF-5114BC16ACD9}" srcId="{F1D80CEA-5421-4661-8DDC-1B662D775593}" destId="{5FF41B8C-15B4-4B3C-B01D-FC3D84CAEEEC}" srcOrd="3" destOrd="0" parTransId="{DC51AA8A-5E1E-4264-9070-BD124E7CBCE4}" sibTransId="{C1BDE167-BD6C-4050-BD42-746C8BB87B47}"/>
    <dgm:cxn modelId="{226B58B2-34BB-6F47-B5FD-B316BBA5E2E5}" type="presOf" srcId="{251AADAD-731C-42BE-9F16-E41FDDE8E2D2}" destId="{60257155-8735-4F4D-B3A1-2FA61391010A}" srcOrd="0" destOrd="0" presId="urn:microsoft.com/office/officeart/2008/layout/LinedList"/>
    <dgm:cxn modelId="{F6513EBB-73A9-1648-8457-C777E659ADC9}" type="presOf" srcId="{AF31A864-D8E8-4DF3-9064-C31EC3C0A259}" destId="{6383ED1F-F1DC-084B-9668-FA3756CB6B35}" srcOrd="0" destOrd="0" presId="urn:microsoft.com/office/officeart/2008/layout/LinedList"/>
    <dgm:cxn modelId="{FFDDBBBD-DDED-4AFE-B1F8-20546AE5D287}" srcId="{F1D80CEA-5421-4661-8DDC-1B662D775593}" destId="{C1F45C60-2040-4FE6-8E0B-C3B34E36FE46}" srcOrd="6" destOrd="0" parTransId="{D63F995E-4533-408B-A525-FA12AFAF149A}" sibTransId="{A5A4D623-EC30-4C0A-909F-EBE55CEB8011}"/>
    <dgm:cxn modelId="{93F7FECA-094C-4B98-B1B9-82B8EBE5021A}" srcId="{F1D80CEA-5421-4661-8DDC-1B662D775593}" destId="{77EC469A-3394-42AE-91FC-4B22A9E1AD02}" srcOrd="12" destOrd="0" parTransId="{783A5939-F3AB-43E8-881B-B44E40546769}" sibTransId="{7E7CD58A-D402-4157-92BC-3AB68F17EF36}"/>
    <dgm:cxn modelId="{BEDAF0CC-FBA9-9D44-B34C-820BB6C29A1C}" type="presOf" srcId="{B1930E6E-6E02-48AA-AF07-900ECB047678}" destId="{6687DC71-A963-2847-817F-3BF0B1A4CFAE}" srcOrd="0" destOrd="0" presId="urn:microsoft.com/office/officeart/2008/layout/LinedList"/>
    <dgm:cxn modelId="{F1A776CD-F1D7-CC44-AB4C-596CD73DFAFD}" type="presOf" srcId="{9CB8CDA2-BAC0-4153-8066-57AE242664AA}" destId="{C2053635-9A71-0F4F-979D-9EC02DC14825}" srcOrd="0" destOrd="0" presId="urn:microsoft.com/office/officeart/2008/layout/LinedList"/>
    <dgm:cxn modelId="{07508ADD-3E3A-41BF-8518-A08EF8AC318D}" srcId="{F1D80CEA-5421-4661-8DDC-1B662D775593}" destId="{AF31A864-D8E8-4DF3-9064-C31EC3C0A259}" srcOrd="1" destOrd="0" parTransId="{D0E5289E-22C5-4A10-A34A-3372C7869A54}" sibTransId="{4681CE12-8516-4C44-BDCD-99EAED3D3C81}"/>
    <dgm:cxn modelId="{CBFC36F3-5239-44D4-8622-CEC8F052C2B0}" srcId="{F1D80CEA-5421-4661-8DDC-1B662D775593}" destId="{75EBD395-2689-408F-B7E6-11CFCD094536}" srcOrd="4" destOrd="0" parTransId="{8A953253-EB5F-4ADE-B2D3-695C0ABAFB79}" sibTransId="{550416E5-6ED5-4EF0-97FC-EE4DF4E1D653}"/>
    <dgm:cxn modelId="{23ED9886-B831-EC4C-B1EF-4EA57B21D5B8}" type="presParOf" srcId="{61FF4E89-2A70-D448-A044-A6F0FF1FAD31}" destId="{E339BA18-5BE7-A246-AFB2-A0CE4EA04BDC}" srcOrd="0" destOrd="0" presId="urn:microsoft.com/office/officeart/2008/layout/LinedList"/>
    <dgm:cxn modelId="{A213CC57-8372-C14F-A8DB-02C8AFA995EE}" type="presParOf" srcId="{61FF4E89-2A70-D448-A044-A6F0FF1FAD31}" destId="{CBB86E4D-0DAE-1C44-8954-5F64F359AB23}" srcOrd="1" destOrd="0" presId="urn:microsoft.com/office/officeart/2008/layout/LinedList"/>
    <dgm:cxn modelId="{7765E169-3D8C-914F-8C9A-2B0140FE92D0}" type="presParOf" srcId="{CBB86E4D-0DAE-1C44-8954-5F64F359AB23}" destId="{E1EC60C4-C9E0-4346-B767-C26703C18956}" srcOrd="0" destOrd="0" presId="urn:microsoft.com/office/officeart/2008/layout/LinedList"/>
    <dgm:cxn modelId="{655D5CE2-7656-CD49-9750-0EB2A56FFD15}" type="presParOf" srcId="{CBB86E4D-0DAE-1C44-8954-5F64F359AB23}" destId="{77D5092C-12E1-1C4E-BBD3-348D3FAE447A}" srcOrd="1" destOrd="0" presId="urn:microsoft.com/office/officeart/2008/layout/LinedList"/>
    <dgm:cxn modelId="{48F019ED-C2C8-0F42-8467-B4A6138D24DF}" type="presParOf" srcId="{61FF4E89-2A70-D448-A044-A6F0FF1FAD31}" destId="{B00F61AB-4513-FD47-BBFE-1F4F2F57C2AC}" srcOrd="2" destOrd="0" presId="urn:microsoft.com/office/officeart/2008/layout/LinedList"/>
    <dgm:cxn modelId="{AB112007-C9DE-5F46-A8F9-15695720A28E}" type="presParOf" srcId="{61FF4E89-2A70-D448-A044-A6F0FF1FAD31}" destId="{35CB29BD-03C8-874B-9CD7-A4B911B87E25}" srcOrd="3" destOrd="0" presId="urn:microsoft.com/office/officeart/2008/layout/LinedList"/>
    <dgm:cxn modelId="{3E50D66A-432E-8947-8B2E-8DDAE41A083C}" type="presParOf" srcId="{35CB29BD-03C8-874B-9CD7-A4B911B87E25}" destId="{6383ED1F-F1DC-084B-9668-FA3756CB6B35}" srcOrd="0" destOrd="0" presId="urn:microsoft.com/office/officeart/2008/layout/LinedList"/>
    <dgm:cxn modelId="{F0CFBDAB-0B72-A540-8D17-7DD22A4F044B}" type="presParOf" srcId="{35CB29BD-03C8-874B-9CD7-A4B911B87E25}" destId="{961D2368-95B6-774E-B03B-D5C5C402F231}" srcOrd="1" destOrd="0" presId="urn:microsoft.com/office/officeart/2008/layout/LinedList"/>
    <dgm:cxn modelId="{D36DAB85-3240-7E40-B712-17A9AE1CCF10}" type="presParOf" srcId="{61FF4E89-2A70-D448-A044-A6F0FF1FAD31}" destId="{A870D846-A6D3-274C-BA95-0A25ACDCBA72}" srcOrd="4" destOrd="0" presId="urn:microsoft.com/office/officeart/2008/layout/LinedList"/>
    <dgm:cxn modelId="{88617EAB-A1F6-8A4F-B84D-E4090A96D588}" type="presParOf" srcId="{61FF4E89-2A70-D448-A044-A6F0FF1FAD31}" destId="{9E763737-8DA9-7C42-9BBE-43DF846C78CF}" srcOrd="5" destOrd="0" presId="urn:microsoft.com/office/officeart/2008/layout/LinedList"/>
    <dgm:cxn modelId="{1B30082F-5D23-C141-BE26-88B78CF1382A}" type="presParOf" srcId="{9E763737-8DA9-7C42-9BBE-43DF846C78CF}" destId="{C2053635-9A71-0F4F-979D-9EC02DC14825}" srcOrd="0" destOrd="0" presId="urn:microsoft.com/office/officeart/2008/layout/LinedList"/>
    <dgm:cxn modelId="{725F1CA0-7184-564F-AE9A-8507415921DA}" type="presParOf" srcId="{9E763737-8DA9-7C42-9BBE-43DF846C78CF}" destId="{A9FCCF0A-8B30-8E4C-A031-6B3E1B963716}" srcOrd="1" destOrd="0" presId="urn:microsoft.com/office/officeart/2008/layout/LinedList"/>
    <dgm:cxn modelId="{7F663F1D-03E3-DC47-90F7-9B52BF5BCDF3}" type="presParOf" srcId="{61FF4E89-2A70-D448-A044-A6F0FF1FAD31}" destId="{5D704C96-2848-8C42-92F5-51B7BCDA883F}" srcOrd="6" destOrd="0" presId="urn:microsoft.com/office/officeart/2008/layout/LinedList"/>
    <dgm:cxn modelId="{729764D0-C542-4F41-A9EE-D1B09D0700EA}" type="presParOf" srcId="{61FF4E89-2A70-D448-A044-A6F0FF1FAD31}" destId="{788AD701-F0C8-2F4C-AE4D-6DE5E4C8008E}" srcOrd="7" destOrd="0" presId="urn:microsoft.com/office/officeart/2008/layout/LinedList"/>
    <dgm:cxn modelId="{1157FAC9-26F4-794D-B482-C29ABA25778F}" type="presParOf" srcId="{788AD701-F0C8-2F4C-AE4D-6DE5E4C8008E}" destId="{030D55DF-0090-644F-B771-065F69806D50}" srcOrd="0" destOrd="0" presId="urn:microsoft.com/office/officeart/2008/layout/LinedList"/>
    <dgm:cxn modelId="{E8224F65-629B-FB4A-9CAB-D05E61E7D070}" type="presParOf" srcId="{788AD701-F0C8-2F4C-AE4D-6DE5E4C8008E}" destId="{DA94D765-A961-5646-80CB-AAA86668EEE7}" srcOrd="1" destOrd="0" presId="urn:microsoft.com/office/officeart/2008/layout/LinedList"/>
    <dgm:cxn modelId="{037CD6B9-8A3F-C344-B64D-DE5869900865}" type="presParOf" srcId="{61FF4E89-2A70-D448-A044-A6F0FF1FAD31}" destId="{40785A99-EC85-1043-8940-54DFF34AF38E}" srcOrd="8" destOrd="0" presId="urn:microsoft.com/office/officeart/2008/layout/LinedList"/>
    <dgm:cxn modelId="{4DA0A80D-9789-9643-88AE-E07A2B3A54EE}" type="presParOf" srcId="{61FF4E89-2A70-D448-A044-A6F0FF1FAD31}" destId="{0E40952C-ADBE-1B42-90BD-49A2C359491F}" srcOrd="9" destOrd="0" presId="urn:microsoft.com/office/officeart/2008/layout/LinedList"/>
    <dgm:cxn modelId="{F32F64BC-C713-CB41-AB83-D81F75C5A2A0}" type="presParOf" srcId="{0E40952C-ADBE-1B42-90BD-49A2C359491F}" destId="{6AE08417-9750-834F-ADDA-AA8F9706540A}" srcOrd="0" destOrd="0" presId="urn:microsoft.com/office/officeart/2008/layout/LinedList"/>
    <dgm:cxn modelId="{1B3160CD-FCAD-A245-B122-F58EB2DA7CB2}" type="presParOf" srcId="{0E40952C-ADBE-1B42-90BD-49A2C359491F}" destId="{47478603-03CD-AA4F-92F6-83C4160369D4}" srcOrd="1" destOrd="0" presId="urn:microsoft.com/office/officeart/2008/layout/LinedList"/>
    <dgm:cxn modelId="{122D8CF1-737C-1741-93E8-09D1C4902E07}" type="presParOf" srcId="{61FF4E89-2A70-D448-A044-A6F0FF1FAD31}" destId="{B598B3E3-0639-FF49-BB2D-1C6B156D7EEC}" srcOrd="10" destOrd="0" presId="urn:microsoft.com/office/officeart/2008/layout/LinedList"/>
    <dgm:cxn modelId="{6FB36E96-2FA4-904C-B962-035727021008}" type="presParOf" srcId="{61FF4E89-2A70-D448-A044-A6F0FF1FAD31}" destId="{B373F9FD-8FA6-B34F-A4F1-8D8D95BD5D23}" srcOrd="11" destOrd="0" presId="urn:microsoft.com/office/officeart/2008/layout/LinedList"/>
    <dgm:cxn modelId="{71850C6A-6A66-4044-BE2C-D731E1E697A1}" type="presParOf" srcId="{B373F9FD-8FA6-B34F-A4F1-8D8D95BD5D23}" destId="{B4C05D08-2A98-AF41-BDF5-DC1C827D13E3}" srcOrd="0" destOrd="0" presId="urn:microsoft.com/office/officeart/2008/layout/LinedList"/>
    <dgm:cxn modelId="{99F80CC3-886F-CA48-A4DC-9F09569E8FBB}" type="presParOf" srcId="{B373F9FD-8FA6-B34F-A4F1-8D8D95BD5D23}" destId="{E0A8B927-ADAB-1C4D-BEB5-7436EAB7FEFF}" srcOrd="1" destOrd="0" presId="urn:microsoft.com/office/officeart/2008/layout/LinedList"/>
    <dgm:cxn modelId="{B1EAD132-A269-EC4F-85B5-97DA6BEBF237}" type="presParOf" srcId="{61FF4E89-2A70-D448-A044-A6F0FF1FAD31}" destId="{6D105A91-3D3C-1142-8A11-82BAA5905BED}" srcOrd="12" destOrd="0" presId="urn:microsoft.com/office/officeart/2008/layout/LinedList"/>
    <dgm:cxn modelId="{CC035FA3-252D-E44F-86D1-2A64B3E9CD0C}" type="presParOf" srcId="{61FF4E89-2A70-D448-A044-A6F0FF1FAD31}" destId="{A74A8B6B-4B65-3245-92CD-E374FF3B9FF5}" srcOrd="13" destOrd="0" presId="urn:microsoft.com/office/officeart/2008/layout/LinedList"/>
    <dgm:cxn modelId="{5D7631E3-DF16-1743-8E6E-92FFEAB81E83}" type="presParOf" srcId="{A74A8B6B-4B65-3245-92CD-E374FF3B9FF5}" destId="{6D744718-9E5E-7843-8BE8-48CE4F567D37}" srcOrd="0" destOrd="0" presId="urn:microsoft.com/office/officeart/2008/layout/LinedList"/>
    <dgm:cxn modelId="{F446857E-A71C-1549-8485-BA24336D55D4}" type="presParOf" srcId="{A74A8B6B-4B65-3245-92CD-E374FF3B9FF5}" destId="{7CDFF31A-107D-1944-BE6E-B8B639862B8C}" srcOrd="1" destOrd="0" presId="urn:microsoft.com/office/officeart/2008/layout/LinedList"/>
    <dgm:cxn modelId="{948876B8-9A5E-4244-8C56-46086E29EFAD}" type="presParOf" srcId="{61FF4E89-2A70-D448-A044-A6F0FF1FAD31}" destId="{0B95E649-5387-2147-8F24-96D504B36272}" srcOrd="14" destOrd="0" presId="urn:microsoft.com/office/officeart/2008/layout/LinedList"/>
    <dgm:cxn modelId="{CD0D03AF-C798-6542-BFC8-040BDC8A3049}" type="presParOf" srcId="{61FF4E89-2A70-D448-A044-A6F0FF1FAD31}" destId="{485172D0-5046-324D-AB8E-676BAA215E7C}" srcOrd="15" destOrd="0" presId="urn:microsoft.com/office/officeart/2008/layout/LinedList"/>
    <dgm:cxn modelId="{5ED6CEF0-A4D1-C441-A04E-D9F513752170}" type="presParOf" srcId="{485172D0-5046-324D-AB8E-676BAA215E7C}" destId="{6687DC71-A963-2847-817F-3BF0B1A4CFAE}" srcOrd="0" destOrd="0" presId="urn:microsoft.com/office/officeart/2008/layout/LinedList"/>
    <dgm:cxn modelId="{FD1E4F94-A0B3-2B4F-97C3-750CC5860491}" type="presParOf" srcId="{485172D0-5046-324D-AB8E-676BAA215E7C}" destId="{6C2D9E6A-F5BA-BA4F-B3F2-D382B6BBB2F8}" srcOrd="1" destOrd="0" presId="urn:microsoft.com/office/officeart/2008/layout/LinedList"/>
    <dgm:cxn modelId="{E15D2B40-4C3D-CD4C-996B-84FB12632537}" type="presParOf" srcId="{61FF4E89-2A70-D448-A044-A6F0FF1FAD31}" destId="{C679FED6-80DB-B44D-BF8E-8FCEEEFC9223}" srcOrd="16" destOrd="0" presId="urn:microsoft.com/office/officeart/2008/layout/LinedList"/>
    <dgm:cxn modelId="{8C465EA7-EAD6-F648-9051-20916FC56F50}" type="presParOf" srcId="{61FF4E89-2A70-D448-A044-A6F0FF1FAD31}" destId="{5F6688B2-7BCA-134C-A8BC-D2520D9C3944}" srcOrd="17" destOrd="0" presId="urn:microsoft.com/office/officeart/2008/layout/LinedList"/>
    <dgm:cxn modelId="{6CF98566-02CD-B44A-91B5-4CEA497B3B21}" type="presParOf" srcId="{5F6688B2-7BCA-134C-A8BC-D2520D9C3944}" destId="{F34E9590-469C-2443-BD19-5374D05B27C4}" srcOrd="0" destOrd="0" presId="urn:microsoft.com/office/officeart/2008/layout/LinedList"/>
    <dgm:cxn modelId="{80E9307A-CD40-4841-8AEE-A837F75FC1B7}" type="presParOf" srcId="{5F6688B2-7BCA-134C-A8BC-D2520D9C3944}" destId="{B403139D-4866-DE49-9AE7-B65A73B5069F}" srcOrd="1" destOrd="0" presId="urn:microsoft.com/office/officeart/2008/layout/LinedList"/>
    <dgm:cxn modelId="{0C4BD22F-8855-2146-B5BA-F579467864C7}" type="presParOf" srcId="{61FF4E89-2A70-D448-A044-A6F0FF1FAD31}" destId="{AFFE7B2C-D3AE-474A-A798-49F99774A5C9}" srcOrd="18" destOrd="0" presId="urn:microsoft.com/office/officeart/2008/layout/LinedList"/>
    <dgm:cxn modelId="{7CF585E5-3120-0446-B662-58F5AF308E1F}" type="presParOf" srcId="{61FF4E89-2A70-D448-A044-A6F0FF1FAD31}" destId="{3833FE6B-AD6D-994D-8074-5FE31EAA8DB8}" srcOrd="19" destOrd="0" presId="urn:microsoft.com/office/officeart/2008/layout/LinedList"/>
    <dgm:cxn modelId="{F2197680-3988-4547-8736-E1961EB80420}" type="presParOf" srcId="{3833FE6B-AD6D-994D-8074-5FE31EAA8DB8}" destId="{A366FF19-69AE-4048-B23A-34B5623AB181}" srcOrd="0" destOrd="0" presId="urn:microsoft.com/office/officeart/2008/layout/LinedList"/>
    <dgm:cxn modelId="{9A53430D-5367-6546-97C2-AD1C4C6085E9}" type="presParOf" srcId="{3833FE6B-AD6D-994D-8074-5FE31EAA8DB8}" destId="{ACE7AAAC-9185-7347-A016-577419284049}" srcOrd="1" destOrd="0" presId="urn:microsoft.com/office/officeart/2008/layout/LinedList"/>
    <dgm:cxn modelId="{1B5A2184-76C4-0B42-A2A5-BA3E65C3E697}" type="presParOf" srcId="{61FF4E89-2A70-D448-A044-A6F0FF1FAD31}" destId="{E486D6BE-1941-9B48-8BEE-2544DC505741}" srcOrd="20" destOrd="0" presId="urn:microsoft.com/office/officeart/2008/layout/LinedList"/>
    <dgm:cxn modelId="{7EA6C89C-56D3-9440-BF47-CF6663F4965B}" type="presParOf" srcId="{61FF4E89-2A70-D448-A044-A6F0FF1FAD31}" destId="{5787E179-AEC8-4E42-A37B-3B3B2305C8A8}" srcOrd="21" destOrd="0" presId="urn:microsoft.com/office/officeart/2008/layout/LinedList"/>
    <dgm:cxn modelId="{F969E09E-4E65-8B48-ADC1-3956C59A6EE8}" type="presParOf" srcId="{5787E179-AEC8-4E42-A37B-3B3B2305C8A8}" destId="{8770F285-2303-3141-A148-30460DA7862B}" srcOrd="0" destOrd="0" presId="urn:microsoft.com/office/officeart/2008/layout/LinedList"/>
    <dgm:cxn modelId="{2AF89FD4-62D9-8B4D-82E8-736E48F430A4}" type="presParOf" srcId="{5787E179-AEC8-4E42-A37B-3B3B2305C8A8}" destId="{E2705B1D-8427-4841-BA2D-78EBFCCC9A04}" srcOrd="1" destOrd="0" presId="urn:microsoft.com/office/officeart/2008/layout/LinedList"/>
    <dgm:cxn modelId="{7B74C366-FE6F-B047-9D8B-5D92FB7CBDD1}" type="presParOf" srcId="{61FF4E89-2A70-D448-A044-A6F0FF1FAD31}" destId="{6E04CDF6-4DA8-1544-AF2C-1C731A6BCED1}" srcOrd="22" destOrd="0" presId="urn:microsoft.com/office/officeart/2008/layout/LinedList"/>
    <dgm:cxn modelId="{DA4908C8-9884-9B45-BD76-68C35A49E4F2}" type="presParOf" srcId="{61FF4E89-2A70-D448-A044-A6F0FF1FAD31}" destId="{DF3B607E-A648-3341-98E6-8DEAFB36C56E}" srcOrd="23" destOrd="0" presId="urn:microsoft.com/office/officeart/2008/layout/LinedList"/>
    <dgm:cxn modelId="{02E4A6BE-0A44-6A4D-A33C-C098BB5972DD}" type="presParOf" srcId="{DF3B607E-A648-3341-98E6-8DEAFB36C56E}" destId="{60257155-8735-4F4D-B3A1-2FA61391010A}" srcOrd="0" destOrd="0" presId="urn:microsoft.com/office/officeart/2008/layout/LinedList"/>
    <dgm:cxn modelId="{03B33E56-1699-A94C-92B9-CD7CE403434E}" type="presParOf" srcId="{DF3B607E-A648-3341-98E6-8DEAFB36C56E}" destId="{A15AEF79-FAFA-EE40-A918-54E8EE11587B}" srcOrd="1" destOrd="0" presId="urn:microsoft.com/office/officeart/2008/layout/LinedList"/>
    <dgm:cxn modelId="{1CE4EE53-BF7A-4F43-89C5-DE810E07371E}" type="presParOf" srcId="{61FF4E89-2A70-D448-A044-A6F0FF1FAD31}" destId="{7076B958-D826-F643-8436-94481539AB46}" srcOrd="24" destOrd="0" presId="urn:microsoft.com/office/officeart/2008/layout/LinedList"/>
    <dgm:cxn modelId="{4BDCC9D1-4C84-8248-97F9-ADCF10F83AA2}" type="presParOf" srcId="{61FF4E89-2A70-D448-A044-A6F0FF1FAD31}" destId="{25DA52C7-5A2D-534A-971D-1583B0D5B8D1}" srcOrd="25" destOrd="0" presId="urn:microsoft.com/office/officeart/2008/layout/LinedList"/>
    <dgm:cxn modelId="{BD81395F-0468-054A-8B68-396F02F0FE0A}" type="presParOf" srcId="{25DA52C7-5A2D-534A-971D-1583B0D5B8D1}" destId="{46FF6E27-3829-E346-BF10-7030A2036491}" srcOrd="0" destOrd="0" presId="urn:microsoft.com/office/officeart/2008/layout/LinedList"/>
    <dgm:cxn modelId="{2D23E067-B7F9-9042-966D-4BED0D21196F}" type="presParOf" srcId="{25DA52C7-5A2D-534A-971D-1583B0D5B8D1}" destId="{6F0228AB-18D8-9344-8069-5394CBA2E5D5}"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760FEFE-71EB-43C0-AA6B-6C62631B2C79}"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D0BD30A2-7ACA-43D1-A2C5-54C424B99742}">
      <dgm:prSet/>
      <dgm:spPr/>
      <dgm:t>
        <a:bodyPr/>
        <a:lstStyle/>
        <a:p>
          <a:r>
            <a:rPr lang="es-HN" baseline="0"/>
            <a:t>Tareas de los abogados:</a:t>
          </a:r>
          <a:endParaRPr lang="en-US"/>
        </a:p>
      </dgm:t>
    </dgm:pt>
    <dgm:pt modelId="{F0C3CFB6-D554-48B5-9894-72796DB2D7E3}" type="parTrans" cxnId="{BE657DD9-BDF7-4DB8-B6AB-D5E7DFA3FEF8}">
      <dgm:prSet/>
      <dgm:spPr/>
      <dgm:t>
        <a:bodyPr/>
        <a:lstStyle/>
        <a:p>
          <a:endParaRPr lang="en-US"/>
        </a:p>
      </dgm:t>
    </dgm:pt>
    <dgm:pt modelId="{30F52D0D-0883-4257-93C2-A3B356C4CB91}" type="sibTrans" cxnId="{BE657DD9-BDF7-4DB8-B6AB-D5E7DFA3FEF8}">
      <dgm:prSet/>
      <dgm:spPr/>
      <dgm:t>
        <a:bodyPr/>
        <a:lstStyle/>
        <a:p>
          <a:endParaRPr lang="en-US"/>
        </a:p>
      </dgm:t>
    </dgm:pt>
    <dgm:pt modelId="{2E7D7B46-9590-4678-A8E4-DDCD2EC6EE95}">
      <dgm:prSet/>
      <dgm:spPr/>
      <dgm:t>
        <a:bodyPr/>
        <a:lstStyle/>
        <a:p>
          <a:pPr algn="just"/>
          <a:r>
            <a:rPr lang="es-HN" baseline="0" dirty="0"/>
            <a:t>Una vez que la transacción se ha cerrado, siempre hay una serie de tareas pendientes que deben ser atendidas o coordinadas por los abogados de las partes. Es una buena práctica hacer una lista de todos los asuntos posteriores a la finalización en relación con la transacción y anotar los plazos relevantes. Los siguientes son asuntos comunes posteriores a la finalización que surgen después de una emisión de bonos:</a:t>
          </a:r>
          <a:endParaRPr lang="en-US" dirty="0"/>
        </a:p>
      </dgm:t>
    </dgm:pt>
    <dgm:pt modelId="{E7FF7D31-85AE-42FF-AD04-3F400E3E54E6}" type="parTrans" cxnId="{4D9077AB-BA5A-4287-9ABE-D62275A5901B}">
      <dgm:prSet/>
      <dgm:spPr/>
      <dgm:t>
        <a:bodyPr/>
        <a:lstStyle/>
        <a:p>
          <a:endParaRPr lang="en-US"/>
        </a:p>
      </dgm:t>
    </dgm:pt>
    <dgm:pt modelId="{0160BC85-FA91-4A7B-AA02-4A063748F162}" type="sibTrans" cxnId="{4D9077AB-BA5A-4287-9ABE-D62275A5901B}">
      <dgm:prSet/>
      <dgm:spPr/>
      <dgm:t>
        <a:bodyPr/>
        <a:lstStyle/>
        <a:p>
          <a:endParaRPr lang="en-US"/>
        </a:p>
      </dgm:t>
    </dgm:pt>
    <dgm:pt modelId="{EE8ED23F-6A02-4DD4-8DCA-CD3430FB4879}">
      <dgm:prSet/>
      <dgm:spPr/>
      <dgm:t>
        <a:bodyPr/>
        <a:lstStyle/>
        <a:p>
          <a:pPr algn="just"/>
          <a:r>
            <a:rPr lang="es-HN" baseline="0" dirty="0"/>
            <a:t>Documentos originales. Los documentos originales deben firmarse lo antes posible. Los abogados del gerente principal deben asegurarse de que esto se haga y que los originales firmados se distribuyan a las partes relevantes con prontitud. Es prudente enviar los documentos originales por mensajería o entrega especial y pedir al destinatario que acuse recibo de los documentos originales.</a:t>
          </a:r>
          <a:endParaRPr lang="en-US" dirty="0"/>
        </a:p>
      </dgm:t>
    </dgm:pt>
    <dgm:pt modelId="{BF2EE838-34E2-42AA-8305-AAC4E8470B25}" type="parTrans" cxnId="{DE6E35FB-CBF5-4730-86E0-83D459FE4AEA}">
      <dgm:prSet/>
      <dgm:spPr/>
      <dgm:t>
        <a:bodyPr/>
        <a:lstStyle/>
        <a:p>
          <a:endParaRPr lang="en-US"/>
        </a:p>
      </dgm:t>
    </dgm:pt>
    <dgm:pt modelId="{16CC5837-E109-4122-A9D5-04A36070E412}" type="sibTrans" cxnId="{DE6E35FB-CBF5-4730-86E0-83D459FE4AEA}">
      <dgm:prSet/>
      <dgm:spPr/>
      <dgm:t>
        <a:bodyPr/>
        <a:lstStyle/>
        <a:p>
          <a:endParaRPr lang="en-US"/>
        </a:p>
      </dgm:t>
    </dgm:pt>
    <dgm:pt modelId="{DAC6269F-D511-4460-8F77-36AC83D40570}">
      <dgm:prSet/>
      <dgm:spPr/>
      <dgm:t>
        <a:bodyPr/>
        <a:lstStyle/>
        <a:p>
          <a:pPr algn="just"/>
          <a:r>
            <a:rPr lang="es-HN" baseline="0" dirty="0"/>
            <a:t>Listado de documentos: Es posible que sea necesario entregar los documentos a la autoridad pertinente encargada de la inclusión en la lista.</a:t>
          </a:r>
          <a:endParaRPr lang="en-US" dirty="0"/>
        </a:p>
      </dgm:t>
    </dgm:pt>
    <dgm:pt modelId="{4BC79BC8-24F2-44BE-9445-AB9F195E9935}" type="parTrans" cxnId="{157C5337-116F-4987-8F2F-2164C1CE3E4B}">
      <dgm:prSet/>
      <dgm:spPr/>
      <dgm:t>
        <a:bodyPr/>
        <a:lstStyle/>
        <a:p>
          <a:endParaRPr lang="en-US"/>
        </a:p>
      </dgm:t>
    </dgm:pt>
    <dgm:pt modelId="{EFBC3ECD-CBE0-42C1-9304-F4CC9B415366}" type="sibTrans" cxnId="{157C5337-116F-4987-8F2F-2164C1CE3E4B}">
      <dgm:prSet/>
      <dgm:spPr/>
      <dgm:t>
        <a:bodyPr/>
        <a:lstStyle/>
        <a:p>
          <a:endParaRPr lang="en-US"/>
        </a:p>
      </dgm:t>
    </dgm:pt>
    <dgm:pt modelId="{09FE55FB-F58F-4444-A8FD-29FEA6EA2F49}" type="pres">
      <dgm:prSet presAssocID="{2760FEFE-71EB-43C0-AA6B-6C62631B2C79}" presName="vert0" presStyleCnt="0">
        <dgm:presLayoutVars>
          <dgm:dir/>
          <dgm:animOne val="branch"/>
          <dgm:animLvl val="lvl"/>
        </dgm:presLayoutVars>
      </dgm:prSet>
      <dgm:spPr/>
    </dgm:pt>
    <dgm:pt modelId="{57C1D1D0-DF91-AF4B-86FF-29E21B21F7B3}" type="pres">
      <dgm:prSet presAssocID="{D0BD30A2-7ACA-43D1-A2C5-54C424B99742}" presName="thickLine" presStyleLbl="alignNode1" presStyleIdx="0" presStyleCnt="4"/>
      <dgm:spPr/>
    </dgm:pt>
    <dgm:pt modelId="{6AED1ABC-9795-3E40-991D-FEDBA0E8FCD9}" type="pres">
      <dgm:prSet presAssocID="{D0BD30A2-7ACA-43D1-A2C5-54C424B99742}" presName="horz1" presStyleCnt="0"/>
      <dgm:spPr/>
    </dgm:pt>
    <dgm:pt modelId="{3883C56A-DD62-424C-80E5-C8FCC0A6B6F1}" type="pres">
      <dgm:prSet presAssocID="{D0BD30A2-7ACA-43D1-A2C5-54C424B99742}" presName="tx1" presStyleLbl="revTx" presStyleIdx="0" presStyleCnt="4"/>
      <dgm:spPr/>
    </dgm:pt>
    <dgm:pt modelId="{605F4AFD-E030-0D4D-BFB5-9C893F8FE613}" type="pres">
      <dgm:prSet presAssocID="{D0BD30A2-7ACA-43D1-A2C5-54C424B99742}" presName="vert1" presStyleCnt="0"/>
      <dgm:spPr/>
    </dgm:pt>
    <dgm:pt modelId="{CB12C74A-5C31-874C-B512-672062B7AAAD}" type="pres">
      <dgm:prSet presAssocID="{2E7D7B46-9590-4678-A8E4-DDCD2EC6EE95}" presName="thickLine" presStyleLbl="alignNode1" presStyleIdx="1" presStyleCnt="4"/>
      <dgm:spPr/>
    </dgm:pt>
    <dgm:pt modelId="{7E1EEE71-B137-8041-8B66-A1775A49A3AA}" type="pres">
      <dgm:prSet presAssocID="{2E7D7B46-9590-4678-A8E4-DDCD2EC6EE95}" presName="horz1" presStyleCnt="0"/>
      <dgm:spPr/>
    </dgm:pt>
    <dgm:pt modelId="{1CCC1C17-24B4-214F-A42D-E1203A5BE22B}" type="pres">
      <dgm:prSet presAssocID="{2E7D7B46-9590-4678-A8E4-DDCD2EC6EE95}" presName="tx1" presStyleLbl="revTx" presStyleIdx="1" presStyleCnt="4"/>
      <dgm:spPr/>
    </dgm:pt>
    <dgm:pt modelId="{52CBDFB8-C87C-ED48-A275-652438786EF0}" type="pres">
      <dgm:prSet presAssocID="{2E7D7B46-9590-4678-A8E4-DDCD2EC6EE95}" presName="vert1" presStyleCnt="0"/>
      <dgm:spPr/>
    </dgm:pt>
    <dgm:pt modelId="{E477FB82-1980-FF43-B212-0ACE1CBDABC4}" type="pres">
      <dgm:prSet presAssocID="{EE8ED23F-6A02-4DD4-8DCA-CD3430FB4879}" presName="thickLine" presStyleLbl="alignNode1" presStyleIdx="2" presStyleCnt="4"/>
      <dgm:spPr/>
    </dgm:pt>
    <dgm:pt modelId="{F3CC999B-9C78-0349-A3E3-7D4E58DFF505}" type="pres">
      <dgm:prSet presAssocID="{EE8ED23F-6A02-4DD4-8DCA-CD3430FB4879}" presName="horz1" presStyleCnt="0"/>
      <dgm:spPr/>
    </dgm:pt>
    <dgm:pt modelId="{D107AF52-FB02-9B46-A3CD-BD25C7018299}" type="pres">
      <dgm:prSet presAssocID="{EE8ED23F-6A02-4DD4-8DCA-CD3430FB4879}" presName="tx1" presStyleLbl="revTx" presStyleIdx="2" presStyleCnt="4"/>
      <dgm:spPr/>
    </dgm:pt>
    <dgm:pt modelId="{F4D776AF-F841-4C4A-BDC3-536AFA8DB356}" type="pres">
      <dgm:prSet presAssocID="{EE8ED23F-6A02-4DD4-8DCA-CD3430FB4879}" presName="vert1" presStyleCnt="0"/>
      <dgm:spPr/>
    </dgm:pt>
    <dgm:pt modelId="{693AE2B3-BF0D-9A4C-BBC4-0D4BC1CA9942}" type="pres">
      <dgm:prSet presAssocID="{DAC6269F-D511-4460-8F77-36AC83D40570}" presName="thickLine" presStyleLbl="alignNode1" presStyleIdx="3" presStyleCnt="4"/>
      <dgm:spPr/>
    </dgm:pt>
    <dgm:pt modelId="{F7CEFC88-4AD4-984C-9BA0-B4F8BA091453}" type="pres">
      <dgm:prSet presAssocID="{DAC6269F-D511-4460-8F77-36AC83D40570}" presName="horz1" presStyleCnt="0"/>
      <dgm:spPr/>
    </dgm:pt>
    <dgm:pt modelId="{05D48952-86C5-2145-83E4-618925053AB5}" type="pres">
      <dgm:prSet presAssocID="{DAC6269F-D511-4460-8F77-36AC83D40570}" presName="tx1" presStyleLbl="revTx" presStyleIdx="3" presStyleCnt="4"/>
      <dgm:spPr/>
    </dgm:pt>
    <dgm:pt modelId="{A72C6613-0AAB-804A-8EA9-50296D07C6BD}" type="pres">
      <dgm:prSet presAssocID="{DAC6269F-D511-4460-8F77-36AC83D40570}" presName="vert1" presStyleCnt="0"/>
      <dgm:spPr/>
    </dgm:pt>
  </dgm:ptLst>
  <dgm:cxnLst>
    <dgm:cxn modelId="{13489436-F8EB-2F40-8ABE-320D51EA9DDA}" type="presOf" srcId="{2760FEFE-71EB-43C0-AA6B-6C62631B2C79}" destId="{09FE55FB-F58F-4444-A8FD-29FEA6EA2F49}" srcOrd="0" destOrd="0" presId="urn:microsoft.com/office/officeart/2008/layout/LinedList"/>
    <dgm:cxn modelId="{157C5337-116F-4987-8F2F-2164C1CE3E4B}" srcId="{2760FEFE-71EB-43C0-AA6B-6C62631B2C79}" destId="{DAC6269F-D511-4460-8F77-36AC83D40570}" srcOrd="3" destOrd="0" parTransId="{4BC79BC8-24F2-44BE-9445-AB9F195E9935}" sibTransId="{EFBC3ECD-CBE0-42C1-9304-F4CC9B415366}"/>
    <dgm:cxn modelId="{4D9077AB-BA5A-4287-9ABE-D62275A5901B}" srcId="{2760FEFE-71EB-43C0-AA6B-6C62631B2C79}" destId="{2E7D7B46-9590-4678-A8E4-DDCD2EC6EE95}" srcOrd="1" destOrd="0" parTransId="{E7FF7D31-85AE-42FF-AD04-3F400E3E54E6}" sibTransId="{0160BC85-FA91-4A7B-AA02-4A063748F162}"/>
    <dgm:cxn modelId="{CC8677CA-4A5F-F149-9785-F6F5C637430E}" type="presOf" srcId="{D0BD30A2-7ACA-43D1-A2C5-54C424B99742}" destId="{3883C56A-DD62-424C-80E5-C8FCC0A6B6F1}" srcOrd="0" destOrd="0" presId="urn:microsoft.com/office/officeart/2008/layout/LinedList"/>
    <dgm:cxn modelId="{9F9EF6CC-BAEF-FE4B-9E8D-673257B88076}" type="presOf" srcId="{2E7D7B46-9590-4678-A8E4-DDCD2EC6EE95}" destId="{1CCC1C17-24B4-214F-A42D-E1203A5BE22B}" srcOrd="0" destOrd="0" presId="urn:microsoft.com/office/officeart/2008/layout/LinedList"/>
    <dgm:cxn modelId="{BE657DD9-BDF7-4DB8-B6AB-D5E7DFA3FEF8}" srcId="{2760FEFE-71EB-43C0-AA6B-6C62631B2C79}" destId="{D0BD30A2-7ACA-43D1-A2C5-54C424B99742}" srcOrd="0" destOrd="0" parTransId="{F0C3CFB6-D554-48B5-9894-72796DB2D7E3}" sibTransId="{30F52D0D-0883-4257-93C2-A3B356C4CB91}"/>
    <dgm:cxn modelId="{910455E8-B5E0-5744-A5AB-3F4D52403EF3}" type="presOf" srcId="{EE8ED23F-6A02-4DD4-8DCA-CD3430FB4879}" destId="{D107AF52-FB02-9B46-A3CD-BD25C7018299}" srcOrd="0" destOrd="0" presId="urn:microsoft.com/office/officeart/2008/layout/LinedList"/>
    <dgm:cxn modelId="{C297F2F0-48C1-C542-934C-E1F743B0C304}" type="presOf" srcId="{DAC6269F-D511-4460-8F77-36AC83D40570}" destId="{05D48952-86C5-2145-83E4-618925053AB5}" srcOrd="0" destOrd="0" presId="urn:microsoft.com/office/officeart/2008/layout/LinedList"/>
    <dgm:cxn modelId="{DE6E35FB-CBF5-4730-86E0-83D459FE4AEA}" srcId="{2760FEFE-71EB-43C0-AA6B-6C62631B2C79}" destId="{EE8ED23F-6A02-4DD4-8DCA-CD3430FB4879}" srcOrd="2" destOrd="0" parTransId="{BF2EE838-34E2-42AA-8305-AAC4E8470B25}" sibTransId="{16CC5837-E109-4122-A9D5-04A36070E412}"/>
    <dgm:cxn modelId="{74CE2C52-377F-6D4F-B672-60B41E414A8B}" type="presParOf" srcId="{09FE55FB-F58F-4444-A8FD-29FEA6EA2F49}" destId="{57C1D1D0-DF91-AF4B-86FF-29E21B21F7B3}" srcOrd="0" destOrd="0" presId="urn:microsoft.com/office/officeart/2008/layout/LinedList"/>
    <dgm:cxn modelId="{7506B896-D0A8-074D-BD02-AB7FB650E63E}" type="presParOf" srcId="{09FE55FB-F58F-4444-A8FD-29FEA6EA2F49}" destId="{6AED1ABC-9795-3E40-991D-FEDBA0E8FCD9}" srcOrd="1" destOrd="0" presId="urn:microsoft.com/office/officeart/2008/layout/LinedList"/>
    <dgm:cxn modelId="{DAB80645-427F-E24F-8C48-88025ED0989D}" type="presParOf" srcId="{6AED1ABC-9795-3E40-991D-FEDBA0E8FCD9}" destId="{3883C56A-DD62-424C-80E5-C8FCC0A6B6F1}" srcOrd="0" destOrd="0" presId="urn:microsoft.com/office/officeart/2008/layout/LinedList"/>
    <dgm:cxn modelId="{1FC1B892-8DAB-AD45-B2A4-1872664D985B}" type="presParOf" srcId="{6AED1ABC-9795-3E40-991D-FEDBA0E8FCD9}" destId="{605F4AFD-E030-0D4D-BFB5-9C893F8FE613}" srcOrd="1" destOrd="0" presId="urn:microsoft.com/office/officeart/2008/layout/LinedList"/>
    <dgm:cxn modelId="{98CADA2A-AF0C-1C43-A71F-2F1132F8364D}" type="presParOf" srcId="{09FE55FB-F58F-4444-A8FD-29FEA6EA2F49}" destId="{CB12C74A-5C31-874C-B512-672062B7AAAD}" srcOrd="2" destOrd="0" presId="urn:microsoft.com/office/officeart/2008/layout/LinedList"/>
    <dgm:cxn modelId="{A1932E2D-5F71-2447-BEFB-A28C215E8346}" type="presParOf" srcId="{09FE55FB-F58F-4444-A8FD-29FEA6EA2F49}" destId="{7E1EEE71-B137-8041-8B66-A1775A49A3AA}" srcOrd="3" destOrd="0" presId="urn:microsoft.com/office/officeart/2008/layout/LinedList"/>
    <dgm:cxn modelId="{4EE597CE-C391-7448-BC1C-F542F575F044}" type="presParOf" srcId="{7E1EEE71-B137-8041-8B66-A1775A49A3AA}" destId="{1CCC1C17-24B4-214F-A42D-E1203A5BE22B}" srcOrd="0" destOrd="0" presId="urn:microsoft.com/office/officeart/2008/layout/LinedList"/>
    <dgm:cxn modelId="{17E66B95-B8F4-F747-A90F-D6740DC16E38}" type="presParOf" srcId="{7E1EEE71-B137-8041-8B66-A1775A49A3AA}" destId="{52CBDFB8-C87C-ED48-A275-652438786EF0}" srcOrd="1" destOrd="0" presId="urn:microsoft.com/office/officeart/2008/layout/LinedList"/>
    <dgm:cxn modelId="{550FB04E-D134-704C-81C0-E8DDA3011E9B}" type="presParOf" srcId="{09FE55FB-F58F-4444-A8FD-29FEA6EA2F49}" destId="{E477FB82-1980-FF43-B212-0ACE1CBDABC4}" srcOrd="4" destOrd="0" presId="urn:microsoft.com/office/officeart/2008/layout/LinedList"/>
    <dgm:cxn modelId="{38C82480-382F-8245-B714-5E6E713A5B7B}" type="presParOf" srcId="{09FE55FB-F58F-4444-A8FD-29FEA6EA2F49}" destId="{F3CC999B-9C78-0349-A3E3-7D4E58DFF505}" srcOrd="5" destOrd="0" presId="urn:microsoft.com/office/officeart/2008/layout/LinedList"/>
    <dgm:cxn modelId="{DE962F9C-05FF-EA43-AB74-24CF49629E08}" type="presParOf" srcId="{F3CC999B-9C78-0349-A3E3-7D4E58DFF505}" destId="{D107AF52-FB02-9B46-A3CD-BD25C7018299}" srcOrd="0" destOrd="0" presId="urn:microsoft.com/office/officeart/2008/layout/LinedList"/>
    <dgm:cxn modelId="{1E4E6D7F-16FF-8949-A03B-C22777510B83}" type="presParOf" srcId="{F3CC999B-9C78-0349-A3E3-7D4E58DFF505}" destId="{F4D776AF-F841-4C4A-BDC3-536AFA8DB356}" srcOrd="1" destOrd="0" presId="urn:microsoft.com/office/officeart/2008/layout/LinedList"/>
    <dgm:cxn modelId="{700506FE-2B58-0642-964A-FBF6B7350B58}" type="presParOf" srcId="{09FE55FB-F58F-4444-A8FD-29FEA6EA2F49}" destId="{693AE2B3-BF0D-9A4C-BBC4-0D4BC1CA9942}" srcOrd="6" destOrd="0" presId="urn:microsoft.com/office/officeart/2008/layout/LinedList"/>
    <dgm:cxn modelId="{BA72EB64-266E-8D4A-B075-16D607E37713}" type="presParOf" srcId="{09FE55FB-F58F-4444-A8FD-29FEA6EA2F49}" destId="{F7CEFC88-4AD4-984C-9BA0-B4F8BA091453}" srcOrd="7" destOrd="0" presId="urn:microsoft.com/office/officeart/2008/layout/LinedList"/>
    <dgm:cxn modelId="{585CB5B3-0F49-2045-963E-3856E898061B}" type="presParOf" srcId="{F7CEFC88-4AD4-984C-9BA0-B4F8BA091453}" destId="{05D48952-86C5-2145-83E4-618925053AB5}" srcOrd="0" destOrd="0" presId="urn:microsoft.com/office/officeart/2008/layout/LinedList"/>
    <dgm:cxn modelId="{D240186A-12F1-AA45-B5C6-BD3A05B2E894}" type="presParOf" srcId="{F7CEFC88-4AD4-984C-9BA0-B4F8BA091453}" destId="{A72C6613-0AAB-804A-8EA9-50296D07C6BD}"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C1795AA-DC71-4B65-B09D-05C63B972D4B}" type="doc">
      <dgm:prSet loTypeId="urn:microsoft.com/office/officeart/2008/layout/LinedList" loCatId="list" qsTypeId="urn:microsoft.com/office/officeart/2005/8/quickstyle/simple1" qsCatId="simple" csTypeId="urn:microsoft.com/office/officeart/2005/8/colors/colorful1" csCatId="colorful"/>
      <dgm:spPr/>
      <dgm:t>
        <a:bodyPr/>
        <a:lstStyle/>
        <a:p>
          <a:endParaRPr lang="en-US"/>
        </a:p>
      </dgm:t>
    </dgm:pt>
    <dgm:pt modelId="{569AFF80-D54B-4286-A0EC-7DAB2DFFED5D}">
      <dgm:prSet/>
      <dgm:spPr/>
      <dgm:t>
        <a:bodyPr/>
        <a:lstStyle/>
        <a:p>
          <a:r>
            <a:rPr lang="es-HN" baseline="0"/>
            <a:t>·      La decisión de una empresa de emitir bonos está fuertemente ligada a la estrategia de financiamiento que sus ejecutivos planifican. Al optar por financiarse a través de deuda deben buscar la alternativa que brinde mayor liquidez, que ofrezca menores costos financieros y por ende una mayor rentabilidad.</a:t>
          </a:r>
          <a:endParaRPr lang="en-US"/>
        </a:p>
      </dgm:t>
    </dgm:pt>
    <dgm:pt modelId="{027159C7-5F8C-4131-9313-2D5DC548651F}" type="parTrans" cxnId="{1DC23879-0520-49F4-81FA-114C5971922E}">
      <dgm:prSet/>
      <dgm:spPr/>
      <dgm:t>
        <a:bodyPr/>
        <a:lstStyle/>
        <a:p>
          <a:endParaRPr lang="en-US"/>
        </a:p>
      </dgm:t>
    </dgm:pt>
    <dgm:pt modelId="{1AB329B4-755E-4BC7-B186-F45D1B0AC249}" type="sibTrans" cxnId="{1DC23879-0520-49F4-81FA-114C5971922E}">
      <dgm:prSet/>
      <dgm:spPr/>
      <dgm:t>
        <a:bodyPr/>
        <a:lstStyle/>
        <a:p>
          <a:endParaRPr lang="en-US"/>
        </a:p>
      </dgm:t>
    </dgm:pt>
    <dgm:pt modelId="{E63DAFFB-E684-4895-90E3-46B625D3FDB6}">
      <dgm:prSet/>
      <dgm:spPr/>
      <dgm:t>
        <a:bodyPr/>
        <a:lstStyle/>
        <a:p>
          <a:r>
            <a:rPr lang="es-HN" baseline="0"/>
            <a:t>·      Según la investigación realizada el proceso de emisión de bonos en Honduras suele ser bastante largo, lo que puede representar atrasos y disminuir el incentivo a las empresas que deciden optar esta opción de financiamiento. Lo anterior queda evidenciado al validar la limitada cantidad de empresas que cotizan en bolsa y han realizado emisión de bonos en el país.</a:t>
          </a:r>
          <a:endParaRPr lang="en-US"/>
        </a:p>
      </dgm:t>
    </dgm:pt>
    <dgm:pt modelId="{6E40DD82-67CC-4AF6-B1E5-77EF5C712FB9}" type="parTrans" cxnId="{33CACD46-7E2B-4663-A398-7AAB75DF1C86}">
      <dgm:prSet/>
      <dgm:spPr/>
      <dgm:t>
        <a:bodyPr/>
        <a:lstStyle/>
        <a:p>
          <a:endParaRPr lang="en-US"/>
        </a:p>
      </dgm:t>
    </dgm:pt>
    <dgm:pt modelId="{0F03189B-3B73-4B5F-A4F2-03AF2626D904}" type="sibTrans" cxnId="{33CACD46-7E2B-4663-A398-7AAB75DF1C86}">
      <dgm:prSet/>
      <dgm:spPr/>
      <dgm:t>
        <a:bodyPr/>
        <a:lstStyle/>
        <a:p>
          <a:endParaRPr lang="en-US"/>
        </a:p>
      </dgm:t>
    </dgm:pt>
    <dgm:pt modelId="{69EA73E9-A0A9-4EFC-AE4D-41EAF3872B3A}">
      <dgm:prSet/>
      <dgm:spPr/>
      <dgm:t>
        <a:bodyPr/>
        <a:lstStyle/>
        <a:p>
          <a:r>
            <a:rPr lang="es-HN" baseline="0"/>
            <a:t>·       Para que una empresa sea apta para emitir bonos debe cumplir con altos estándares de estabilidad económica y financiera, esto para que puedan honrar todas las obligaciones a las que se comprometen al momento de emitir valores negociables.</a:t>
          </a:r>
          <a:endParaRPr lang="en-US"/>
        </a:p>
      </dgm:t>
    </dgm:pt>
    <dgm:pt modelId="{45FEB20C-EDDC-4A33-94EF-051C2B45E741}" type="parTrans" cxnId="{7158244C-3D4E-4C3E-88D2-C45D3DC1863E}">
      <dgm:prSet/>
      <dgm:spPr/>
      <dgm:t>
        <a:bodyPr/>
        <a:lstStyle/>
        <a:p>
          <a:endParaRPr lang="en-US"/>
        </a:p>
      </dgm:t>
    </dgm:pt>
    <dgm:pt modelId="{59BBB2A6-19AC-4F1C-A7EE-CE8CFEC23C6A}" type="sibTrans" cxnId="{7158244C-3D4E-4C3E-88D2-C45D3DC1863E}">
      <dgm:prSet/>
      <dgm:spPr/>
      <dgm:t>
        <a:bodyPr/>
        <a:lstStyle/>
        <a:p>
          <a:endParaRPr lang="en-US"/>
        </a:p>
      </dgm:t>
    </dgm:pt>
    <dgm:pt modelId="{49459515-303B-41F0-B180-2322CE92964F}">
      <dgm:prSet/>
      <dgm:spPr/>
      <dgm:t>
        <a:bodyPr/>
        <a:lstStyle/>
        <a:p>
          <a:r>
            <a:rPr lang="es-HN" baseline="0"/>
            <a:t>·      Se identificó como el proceso de emisión de bonos corporativos de Honduras y Chile tienen marcadas diferencias en comparación con el proceso de Reino Unido, ya que los primeros se rigen por un ente regulador similar como es el caso de CNBS y la CMF donde las empresas deben abocarse a estas entidades para que sus emisiones sean aprobadas.</a:t>
          </a:r>
          <a:endParaRPr lang="en-US"/>
        </a:p>
      </dgm:t>
    </dgm:pt>
    <dgm:pt modelId="{E28FDDA9-08E4-4610-8B43-BCF80FEA0467}" type="parTrans" cxnId="{6BC63849-709B-499A-BA0E-5A51E5DBC176}">
      <dgm:prSet/>
      <dgm:spPr/>
      <dgm:t>
        <a:bodyPr/>
        <a:lstStyle/>
        <a:p>
          <a:endParaRPr lang="en-US"/>
        </a:p>
      </dgm:t>
    </dgm:pt>
    <dgm:pt modelId="{8AD688CC-01F9-4301-B31D-AD2B6C01965B}" type="sibTrans" cxnId="{6BC63849-709B-499A-BA0E-5A51E5DBC176}">
      <dgm:prSet/>
      <dgm:spPr/>
      <dgm:t>
        <a:bodyPr/>
        <a:lstStyle/>
        <a:p>
          <a:endParaRPr lang="en-US"/>
        </a:p>
      </dgm:t>
    </dgm:pt>
    <dgm:pt modelId="{8DEFE701-975B-4E40-92F9-2017BA179FAF}" type="pres">
      <dgm:prSet presAssocID="{0C1795AA-DC71-4B65-B09D-05C63B972D4B}" presName="vert0" presStyleCnt="0">
        <dgm:presLayoutVars>
          <dgm:dir/>
          <dgm:animOne val="branch"/>
          <dgm:animLvl val="lvl"/>
        </dgm:presLayoutVars>
      </dgm:prSet>
      <dgm:spPr/>
    </dgm:pt>
    <dgm:pt modelId="{BB47AA84-DC8F-AA41-8CE1-1D6E430129CE}" type="pres">
      <dgm:prSet presAssocID="{569AFF80-D54B-4286-A0EC-7DAB2DFFED5D}" presName="thickLine" presStyleLbl="alignNode1" presStyleIdx="0" presStyleCnt="4"/>
      <dgm:spPr/>
    </dgm:pt>
    <dgm:pt modelId="{4176D0F2-7479-DF43-8BE7-0BC152B59BFF}" type="pres">
      <dgm:prSet presAssocID="{569AFF80-D54B-4286-A0EC-7DAB2DFFED5D}" presName="horz1" presStyleCnt="0"/>
      <dgm:spPr/>
    </dgm:pt>
    <dgm:pt modelId="{0E0A1648-D725-5944-9D42-141F00D8C8FA}" type="pres">
      <dgm:prSet presAssocID="{569AFF80-D54B-4286-A0EC-7DAB2DFFED5D}" presName="tx1" presStyleLbl="revTx" presStyleIdx="0" presStyleCnt="4"/>
      <dgm:spPr/>
    </dgm:pt>
    <dgm:pt modelId="{4F0F36EF-E789-6346-819D-6D331B26DF97}" type="pres">
      <dgm:prSet presAssocID="{569AFF80-D54B-4286-A0EC-7DAB2DFFED5D}" presName="vert1" presStyleCnt="0"/>
      <dgm:spPr/>
    </dgm:pt>
    <dgm:pt modelId="{54CC7A6C-B64D-7D46-BEB7-BC442349C505}" type="pres">
      <dgm:prSet presAssocID="{E63DAFFB-E684-4895-90E3-46B625D3FDB6}" presName="thickLine" presStyleLbl="alignNode1" presStyleIdx="1" presStyleCnt="4"/>
      <dgm:spPr/>
    </dgm:pt>
    <dgm:pt modelId="{B97F4287-A582-6C4E-834B-156307D18459}" type="pres">
      <dgm:prSet presAssocID="{E63DAFFB-E684-4895-90E3-46B625D3FDB6}" presName="horz1" presStyleCnt="0"/>
      <dgm:spPr/>
    </dgm:pt>
    <dgm:pt modelId="{06293D21-252C-F844-BA42-79585D6F5B81}" type="pres">
      <dgm:prSet presAssocID="{E63DAFFB-E684-4895-90E3-46B625D3FDB6}" presName="tx1" presStyleLbl="revTx" presStyleIdx="1" presStyleCnt="4"/>
      <dgm:spPr/>
    </dgm:pt>
    <dgm:pt modelId="{ACB54742-600D-8A4E-8C5F-5A48560037C8}" type="pres">
      <dgm:prSet presAssocID="{E63DAFFB-E684-4895-90E3-46B625D3FDB6}" presName="vert1" presStyleCnt="0"/>
      <dgm:spPr/>
    </dgm:pt>
    <dgm:pt modelId="{302262FE-CD71-5142-BB53-436454EE1946}" type="pres">
      <dgm:prSet presAssocID="{69EA73E9-A0A9-4EFC-AE4D-41EAF3872B3A}" presName="thickLine" presStyleLbl="alignNode1" presStyleIdx="2" presStyleCnt="4"/>
      <dgm:spPr/>
    </dgm:pt>
    <dgm:pt modelId="{A601FEF9-B8DC-A441-A946-EDAE8F340FBD}" type="pres">
      <dgm:prSet presAssocID="{69EA73E9-A0A9-4EFC-AE4D-41EAF3872B3A}" presName="horz1" presStyleCnt="0"/>
      <dgm:spPr/>
    </dgm:pt>
    <dgm:pt modelId="{21A49B39-40EC-9A4C-A192-D36413EFD9FB}" type="pres">
      <dgm:prSet presAssocID="{69EA73E9-A0A9-4EFC-AE4D-41EAF3872B3A}" presName="tx1" presStyleLbl="revTx" presStyleIdx="2" presStyleCnt="4"/>
      <dgm:spPr/>
    </dgm:pt>
    <dgm:pt modelId="{87F8219C-172A-DB41-B6CB-E191B332F50C}" type="pres">
      <dgm:prSet presAssocID="{69EA73E9-A0A9-4EFC-AE4D-41EAF3872B3A}" presName="vert1" presStyleCnt="0"/>
      <dgm:spPr/>
    </dgm:pt>
    <dgm:pt modelId="{F4C913B0-1D72-824F-9223-0EA6EF2E327A}" type="pres">
      <dgm:prSet presAssocID="{49459515-303B-41F0-B180-2322CE92964F}" presName="thickLine" presStyleLbl="alignNode1" presStyleIdx="3" presStyleCnt="4"/>
      <dgm:spPr/>
    </dgm:pt>
    <dgm:pt modelId="{41589CF4-5E1C-134E-9782-11DDF709C6B2}" type="pres">
      <dgm:prSet presAssocID="{49459515-303B-41F0-B180-2322CE92964F}" presName="horz1" presStyleCnt="0"/>
      <dgm:spPr/>
    </dgm:pt>
    <dgm:pt modelId="{39DF008B-418C-D247-B0A8-14C87F2061BD}" type="pres">
      <dgm:prSet presAssocID="{49459515-303B-41F0-B180-2322CE92964F}" presName="tx1" presStyleLbl="revTx" presStyleIdx="3" presStyleCnt="4"/>
      <dgm:spPr/>
    </dgm:pt>
    <dgm:pt modelId="{7460DCBF-8E94-8E4A-804C-FD9AA8ABDF01}" type="pres">
      <dgm:prSet presAssocID="{49459515-303B-41F0-B180-2322CE92964F}" presName="vert1" presStyleCnt="0"/>
      <dgm:spPr/>
    </dgm:pt>
  </dgm:ptLst>
  <dgm:cxnLst>
    <dgm:cxn modelId="{0ED1EA01-0B70-7449-B8AD-7C7AC3E3B5CB}" type="presOf" srcId="{E63DAFFB-E684-4895-90E3-46B625D3FDB6}" destId="{06293D21-252C-F844-BA42-79585D6F5B81}" srcOrd="0" destOrd="0" presId="urn:microsoft.com/office/officeart/2008/layout/LinedList"/>
    <dgm:cxn modelId="{33CACD46-7E2B-4663-A398-7AAB75DF1C86}" srcId="{0C1795AA-DC71-4B65-B09D-05C63B972D4B}" destId="{E63DAFFB-E684-4895-90E3-46B625D3FDB6}" srcOrd="1" destOrd="0" parTransId="{6E40DD82-67CC-4AF6-B1E5-77EF5C712FB9}" sibTransId="{0F03189B-3B73-4B5F-A4F2-03AF2626D904}"/>
    <dgm:cxn modelId="{6BC63849-709B-499A-BA0E-5A51E5DBC176}" srcId="{0C1795AA-DC71-4B65-B09D-05C63B972D4B}" destId="{49459515-303B-41F0-B180-2322CE92964F}" srcOrd="3" destOrd="0" parTransId="{E28FDDA9-08E4-4610-8B43-BCF80FEA0467}" sibTransId="{8AD688CC-01F9-4301-B31D-AD2B6C01965B}"/>
    <dgm:cxn modelId="{7158244C-3D4E-4C3E-88D2-C45D3DC1863E}" srcId="{0C1795AA-DC71-4B65-B09D-05C63B972D4B}" destId="{69EA73E9-A0A9-4EFC-AE4D-41EAF3872B3A}" srcOrd="2" destOrd="0" parTransId="{45FEB20C-EDDC-4A33-94EF-051C2B45E741}" sibTransId="{59BBB2A6-19AC-4F1C-A7EE-CE8CFEC23C6A}"/>
    <dgm:cxn modelId="{C311FE5E-0BFB-CB40-8F4E-2DECAEB8A5CB}" type="presOf" srcId="{69EA73E9-A0A9-4EFC-AE4D-41EAF3872B3A}" destId="{21A49B39-40EC-9A4C-A192-D36413EFD9FB}" srcOrd="0" destOrd="0" presId="urn:microsoft.com/office/officeart/2008/layout/LinedList"/>
    <dgm:cxn modelId="{EEC80170-9D1E-0544-90C5-463799A6F26D}" type="presOf" srcId="{49459515-303B-41F0-B180-2322CE92964F}" destId="{39DF008B-418C-D247-B0A8-14C87F2061BD}" srcOrd="0" destOrd="0" presId="urn:microsoft.com/office/officeart/2008/layout/LinedList"/>
    <dgm:cxn modelId="{8EF1FF72-03DF-FC4E-9EDC-5F3314E68CBF}" type="presOf" srcId="{569AFF80-D54B-4286-A0EC-7DAB2DFFED5D}" destId="{0E0A1648-D725-5944-9D42-141F00D8C8FA}" srcOrd="0" destOrd="0" presId="urn:microsoft.com/office/officeart/2008/layout/LinedList"/>
    <dgm:cxn modelId="{1DC23879-0520-49F4-81FA-114C5971922E}" srcId="{0C1795AA-DC71-4B65-B09D-05C63B972D4B}" destId="{569AFF80-D54B-4286-A0EC-7DAB2DFFED5D}" srcOrd="0" destOrd="0" parTransId="{027159C7-5F8C-4131-9313-2D5DC548651F}" sibTransId="{1AB329B4-755E-4BC7-B186-F45D1B0AC249}"/>
    <dgm:cxn modelId="{3F1705BB-1D4C-2041-80B5-297238EBA3AE}" type="presOf" srcId="{0C1795AA-DC71-4B65-B09D-05C63B972D4B}" destId="{8DEFE701-975B-4E40-92F9-2017BA179FAF}" srcOrd="0" destOrd="0" presId="urn:microsoft.com/office/officeart/2008/layout/LinedList"/>
    <dgm:cxn modelId="{2D6205BA-66A4-E344-A129-14E2D7610B84}" type="presParOf" srcId="{8DEFE701-975B-4E40-92F9-2017BA179FAF}" destId="{BB47AA84-DC8F-AA41-8CE1-1D6E430129CE}" srcOrd="0" destOrd="0" presId="urn:microsoft.com/office/officeart/2008/layout/LinedList"/>
    <dgm:cxn modelId="{598E55E0-D59C-284C-9EB7-AEEECE52C486}" type="presParOf" srcId="{8DEFE701-975B-4E40-92F9-2017BA179FAF}" destId="{4176D0F2-7479-DF43-8BE7-0BC152B59BFF}" srcOrd="1" destOrd="0" presId="urn:microsoft.com/office/officeart/2008/layout/LinedList"/>
    <dgm:cxn modelId="{D62D8673-86B2-AE46-96AE-A9AEA1494A58}" type="presParOf" srcId="{4176D0F2-7479-DF43-8BE7-0BC152B59BFF}" destId="{0E0A1648-D725-5944-9D42-141F00D8C8FA}" srcOrd="0" destOrd="0" presId="urn:microsoft.com/office/officeart/2008/layout/LinedList"/>
    <dgm:cxn modelId="{A9E56A2F-1AC2-4D47-983C-F35022D87E13}" type="presParOf" srcId="{4176D0F2-7479-DF43-8BE7-0BC152B59BFF}" destId="{4F0F36EF-E789-6346-819D-6D331B26DF97}" srcOrd="1" destOrd="0" presId="urn:microsoft.com/office/officeart/2008/layout/LinedList"/>
    <dgm:cxn modelId="{AEA498CE-5ADD-3444-98CE-82C9C7F08A39}" type="presParOf" srcId="{8DEFE701-975B-4E40-92F9-2017BA179FAF}" destId="{54CC7A6C-B64D-7D46-BEB7-BC442349C505}" srcOrd="2" destOrd="0" presId="urn:microsoft.com/office/officeart/2008/layout/LinedList"/>
    <dgm:cxn modelId="{821D5963-B88A-8143-9FEA-801E893407E7}" type="presParOf" srcId="{8DEFE701-975B-4E40-92F9-2017BA179FAF}" destId="{B97F4287-A582-6C4E-834B-156307D18459}" srcOrd="3" destOrd="0" presId="urn:microsoft.com/office/officeart/2008/layout/LinedList"/>
    <dgm:cxn modelId="{09B0172F-69ED-2446-BB8E-5B9265929933}" type="presParOf" srcId="{B97F4287-A582-6C4E-834B-156307D18459}" destId="{06293D21-252C-F844-BA42-79585D6F5B81}" srcOrd="0" destOrd="0" presId="urn:microsoft.com/office/officeart/2008/layout/LinedList"/>
    <dgm:cxn modelId="{F8AAA730-8A0F-4843-825F-023FBB1274CC}" type="presParOf" srcId="{B97F4287-A582-6C4E-834B-156307D18459}" destId="{ACB54742-600D-8A4E-8C5F-5A48560037C8}" srcOrd="1" destOrd="0" presId="urn:microsoft.com/office/officeart/2008/layout/LinedList"/>
    <dgm:cxn modelId="{6197C685-69B0-6A49-828A-D80500B1E7F1}" type="presParOf" srcId="{8DEFE701-975B-4E40-92F9-2017BA179FAF}" destId="{302262FE-CD71-5142-BB53-436454EE1946}" srcOrd="4" destOrd="0" presId="urn:microsoft.com/office/officeart/2008/layout/LinedList"/>
    <dgm:cxn modelId="{96361704-C359-1042-AF20-CD4B7BFF2B05}" type="presParOf" srcId="{8DEFE701-975B-4E40-92F9-2017BA179FAF}" destId="{A601FEF9-B8DC-A441-A946-EDAE8F340FBD}" srcOrd="5" destOrd="0" presId="urn:microsoft.com/office/officeart/2008/layout/LinedList"/>
    <dgm:cxn modelId="{7AA20E59-6228-2B4A-9B11-703E1F9483E9}" type="presParOf" srcId="{A601FEF9-B8DC-A441-A946-EDAE8F340FBD}" destId="{21A49B39-40EC-9A4C-A192-D36413EFD9FB}" srcOrd="0" destOrd="0" presId="urn:microsoft.com/office/officeart/2008/layout/LinedList"/>
    <dgm:cxn modelId="{EEF76B07-1872-8949-83EB-A7080AAF07DF}" type="presParOf" srcId="{A601FEF9-B8DC-A441-A946-EDAE8F340FBD}" destId="{87F8219C-172A-DB41-B6CB-E191B332F50C}" srcOrd="1" destOrd="0" presId="urn:microsoft.com/office/officeart/2008/layout/LinedList"/>
    <dgm:cxn modelId="{F06F5E0C-EA44-9243-84E5-E3DD6A6A70F6}" type="presParOf" srcId="{8DEFE701-975B-4E40-92F9-2017BA179FAF}" destId="{F4C913B0-1D72-824F-9223-0EA6EF2E327A}" srcOrd="6" destOrd="0" presId="urn:microsoft.com/office/officeart/2008/layout/LinedList"/>
    <dgm:cxn modelId="{5F871786-6BA0-1F45-A691-06D8C0CED447}" type="presParOf" srcId="{8DEFE701-975B-4E40-92F9-2017BA179FAF}" destId="{41589CF4-5E1C-134E-9782-11DDF709C6B2}" srcOrd="7" destOrd="0" presId="urn:microsoft.com/office/officeart/2008/layout/LinedList"/>
    <dgm:cxn modelId="{C16085F2-0482-2544-9D5D-B13B51A23344}" type="presParOf" srcId="{41589CF4-5E1C-134E-9782-11DDF709C6B2}" destId="{39DF008B-418C-D247-B0A8-14C87F2061BD}" srcOrd="0" destOrd="0" presId="urn:microsoft.com/office/officeart/2008/layout/LinedList"/>
    <dgm:cxn modelId="{F404C2F8-6375-1D4C-BCF3-5C06640C2E8E}" type="presParOf" srcId="{41589CF4-5E1C-134E-9782-11DDF709C6B2}" destId="{7460DCBF-8E94-8E4A-804C-FD9AA8ABDF0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827133-12E4-1846-A945-9AEC38E60AF5}">
      <dsp:nvSpPr>
        <dsp:cNvPr id="0" name=""/>
        <dsp:cNvSpPr/>
      </dsp:nvSpPr>
      <dsp:spPr>
        <a:xfrm>
          <a:off x="0" y="1641"/>
          <a:ext cx="4537073"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A0D0A003-0240-AA4E-8874-41268800F2DE}">
      <dsp:nvSpPr>
        <dsp:cNvPr id="0" name=""/>
        <dsp:cNvSpPr/>
      </dsp:nvSpPr>
      <dsp:spPr>
        <a:xfrm>
          <a:off x="0" y="1641"/>
          <a:ext cx="4537073" cy="1119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Enlistar los pasos a seguir para la emisión de bonos en Honduras y otros países</a:t>
          </a:r>
          <a:br>
            <a:rPr lang="es-HN" sz="1700" kern="1200" baseline="0"/>
          </a:br>
          <a:endParaRPr lang="en-US" sz="1700" kern="1200"/>
        </a:p>
      </dsp:txBody>
      <dsp:txXfrm>
        <a:off x="0" y="1641"/>
        <a:ext cx="4537073" cy="1119440"/>
      </dsp:txXfrm>
    </dsp:sp>
    <dsp:sp modelId="{077F38A6-9BB2-434A-A39C-6AC6A10C8BC4}">
      <dsp:nvSpPr>
        <dsp:cNvPr id="0" name=""/>
        <dsp:cNvSpPr/>
      </dsp:nvSpPr>
      <dsp:spPr>
        <a:xfrm>
          <a:off x="0" y="1121081"/>
          <a:ext cx="4537073"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079418DA-01CC-894C-AA31-C941FF5FB420}">
      <dsp:nvSpPr>
        <dsp:cNvPr id="0" name=""/>
        <dsp:cNvSpPr/>
      </dsp:nvSpPr>
      <dsp:spPr>
        <a:xfrm>
          <a:off x="0" y="1121081"/>
          <a:ext cx="4537073" cy="1119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Enumerar los requisitos, responsabilidades y obligaciones a los que se comprometen los emisores de bonos corporativos</a:t>
          </a:r>
          <a:br>
            <a:rPr lang="es-HN" sz="1700" kern="1200" baseline="0"/>
          </a:br>
          <a:endParaRPr lang="en-US" sz="1700" kern="1200"/>
        </a:p>
      </dsp:txBody>
      <dsp:txXfrm>
        <a:off x="0" y="1121081"/>
        <a:ext cx="4537073" cy="1119440"/>
      </dsp:txXfrm>
    </dsp:sp>
    <dsp:sp modelId="{EAADFA83-C025-BB47-A9E1-0A6C69C1F7C6}">
      <dsp:nvSpPr>
        <dsp:cNvPr id="0" name=""/>
        <dsp:cNvSpPr/>
      </dsp:nvSpPr>
      <dsp:spPr>
        <a:xfrm>
          <a:off x="0" y="2240522"/>
          <a:ext cx="4537073" cy="0"/>
        </a:xfrm>
        <a:prstGeom prst="line">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9A0A3A93-9D85-334E-86B9-9F5DA3D3A578}">
      <dsp:nvSpPr>
        <dsp:cNvPr id="0" name=""/>
        <dsp:cNvSpPr/>
      </dsp:nvSpPr>
      <dsp:spPr>
        <a:xfrm>
          <a:off x="0" y="2240522"/>
          <a:ext cx="4537073" cy="11194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Identificar diferencias y similitudes en el proceso de emisión de bonos corporativos en Honduras frente a otros países.</a:t>
          </a:r>
          <a:endParaRPr lang="en-US" sz="1700" kern="1200"/>
        </a:p>
      </dsp:txBody>
      <dsp:txXfrm>
        <a:off x="0" y="2240522"/>
        <a:ext cx="4537073" cy="11194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F3253F-B007-CE4B-822B-DF6C7084278A}">
      <dsp:nvSpPr>
        <dsp:cNvPr id="0" name=""/>
        <dsp:cNvSpPr/>
      </dsp:nvSpPr>
      <dsp:spPr>
        <a:xfrm>
          <a:off x="0" y="703"/>
          <a:ext cx="64087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50EC103-265E-334F-8B13-57D4967CB5FE}">
      <dsp:nvSpPr>
        <dsp:cNvPr id="0" name=""/>
        <dsp:cNvSpPr/>
      </dsp:nvSpPr>
      <dsp:spPr>
        <a:xfrm>
          <a:off x="0" y="703"/>
          <a:ext cx="6408738" cy="8225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s-HN" sz="1300" kern="1200" baseline="0"/>
            <a:t>Una vez que el emisor ha identificado la necesidad de pedir prestado y ha decidido hacerlo mediante la emisión de bonos, hay una serie de cosas que debe hacer antes del lanzamiento.</a:t>
          </a:r>
          <a:endParaRPr lang="en-US" sz="1300" kern="1200"/>
        </a:p>
      </dsp:txBody>
      <dsp:txXfrm>
        <a:off x="0" y="703"/>
        <a:ext cx="6408738" cy="822577"/>
      </dsp:txXfrm>
    </dsp:sp>
    <dsp:sp modelId="{5D4D39FF-FCFC-854E-A78C-FF663748246D}">
      <dsp:nvSpPr>
        <dsp:cNvPr id="0" name=""/>
        <dsp:cNvSpPr/>
      </dsp:nvSpPr>
      <dsp:spPr>
        <a:xfrm>
          <a:off x="0" y="823280"/>
          <a:ext cx="6408738" cy="0"/>
        </a:xfrm>
        <a:prstGeom prst="line">
          <a:avLst/>
        </a:prstGeom>
        <a:solidFill>
          <a:schemeClr val="accent2">
            <a:hueOff val="-255007"/>
            <a:satOff val="274"/>
            <a:lumOff val="980"/>
            <a:alphaOff val="0"/>
          </a:schemeClr>
        </a:solidFill>
        <a:ln w="12700" cap="flat" cmpd="sng" algn="ctr">
          <a:solidFill>
            <a:schemeClr val="accent2">
              <a:hueOff val="-255007"/>
              <a:satOff val="274"/>
              <a:lumOff val="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25B405-AD9D-7949-8680-B6B15E05CE9A}">
      <dsp:nvSpPr>
        <dsp:cNvPr id="0" name=""/>
        <dsp:cNvSpPr/>
      </dsp:nvSpPr>
      <dsp:spPr>
        <a:xfrm>
          <a:off x="0" y="823280"/>
          <a:ext cx="6408738" cy="8225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s-HN" sz="1300" kern="1200" baseline="0"/>
            <a:t>Antes de embarcarse en una emisión de bonos, un emisor debe asegurarse de que no haya barreras legales para la emisión. Un emisor del Reino Unido debe comprobar que:</a:t>
          </a:r>
          <a:endParaRPr lang="en-US" sz="1300" kern="1200"/>
        </a:p>
      </dsp:txBody>
      <dsp:txXfrm>
        <a:off x="0" y="823280"/>
        <a:ext cx="6408738" cy="822577"/>
      </dsp:txXfrm>
    </dsp:sp>
    <dsp:sp modelId="{23D71E4A-0FBC-EF40-9305-9331CEA44BA6}">
      <dsp:nvSpPr>
        <dsp:cNvPr id="0" name=""/>
        <dsp:cNvSpPr/>
      </dsp:nvSpPr>
      <dsp:spPr>
        <a:xfrm>
          <a:off x="0" y="1645858"/>
          <a:ext cx="6408738" cy="0"/>
        </a:xfrm>
        <a:prstGeom prst="line">
          <a:avLst/>
        </a:prstGeom>
        <a:solidFill>
          <a:schemeClr val="accent2">
            <a:hueOff val="-510014"/>
            <a:satOff val="549"/>
            <a:lumOff val="1960"/>
            <a:alphaOff val="0"/>
          </a:schemeClr>
        </a:solidFill>
        <a:ln w="12700" cap="flat" cmpd="sng" algn="ctr">
          <a:solidFill>
            <a:schemeClr val="accent2">
              <a:hueOff val="-510014"/>
              <a:satOff val="549"/>
              <a:lumOff val="196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9630970-B956-2242-A4FE-978D8EC06928}">
      <dsp:nvSpPr>
        <dsp:cNvPr id="0" name=""/>
        <dsp:cNvSpPr/>
      </dsp:nvSpPr>
      <dsp:spPr>
        <a:xfrm>
          <a:off x="0" y="1645858"/>
          <a:ext cx="6408738" cy="8225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s-HN" sz="1300" kern="1200" baseline="0"/>
            <a:t>·     La emisión está dentro de las competencias del emisor según lo establecido en su memorando y estatutos.</a:t>
          </a:r>
          <a:endParaRPr lang="en-US" sz="1300" kern="1200"/>
        </a:p>
      </dsp:txBody>
      <dsp:txXfrm>
        <a:off x="0" y="1645858"/>
        <a:ext cx="6408738" cy="822577"/>
      </dsp:txXfrm>
    </dsp:sp>
    <dsp:sp modelId="{98DCF8F3-F0A0-2646-9A7C-447FE4472604}">
      <dsp:nvSpPr>
        <dsp:cNvPr id="0" name=""/>
        <dsp:cNvSpPr/>
      </dsp:nvSpPr>
      <dsp:spPr>
        <a:xfrm>
          <a:off x="0" y="2468436"/>
          <a:ext cx="6408738" cy="0"/>
        </a:xfrm>
        <a:prstGeom prst="line">
          <a:avLst/>
        </a:prstGeom>
        <a:solidFill>
          <a:schemeClr val="accent2">
            <a:hueOff val="-765021"/>
            <a:satOff val="823"/>
            <a:lumOff val="2941"/>
            <a:alphaOff val="0"/>
          </a:schemeClr>
        </a:solidFill>
        <a:ln w="12700" cap="flat" cmpd="sng" algn="ctr">
          <a:solidFill>
            <a:schemeClr val="accent2">
              <a:hueOff val="-765021"/>
              <a:satOff val="823"/>
              <a:lumOff val="294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D32D70-7235-FF40-8FE7-FAED57639775}">
      <dsp:nvSpPr>
        <dsp:cNvPr id="0" name=""/>
        <dsp:cNvSpPr/>
      </dsp:nvSpPr>
      <dsp:spPr>
        <a:xfrm>
          <a:off x="0" y="2468436"/>
          <a:ext cx="6408738" cy="8225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s-HN" sz="1300" kern="1200" baseline="0"/>
            <a:t>·     No hay restricciones de endeudamiento en los estatutos o en los acuerdos en los que el emisor es parte.</a:t>
          </a:r>
          <a:endParaRPr lang="en-US" sz="1300" kern="1200"/>
        </a:p>
      </dsp:txBody>
      <dsp:txXfrm>
        <a:off x="0" y="2468436"/>
        <a:ext cx="6408738" cy="822577"/>
      </dsp:txXfrm>
    </dsp:sp>
    <dsp:sp modelId="{A2971FD3-97BA-D743-9EC0-AC02EB276B0C}">
      <dsp:nvSpPr>
        <dsp:cNvPr id="0" name=""/>
        <dsp:cNvSpPr/>
      </dsp:nvSpPr>
      <dsp:spPr>
        <a:xfrm>
          <a:off x="0" y="3291013"/>
          <a:ext cx="6408738" cy="0"/>
        </a:xfrm>
        <a:prstGeom prst="line">
          <a:avLst/>
        </a:prstGeom>
        <a:solidFill>
          <a:schemeClr val="accent2">
            <a:hueOff val="-1020028"/>
            <a:satOff val="1098"/>
            <a:lumOff val="3921"/>
            <a:alphaOff val="0"/>
          </a:schemeClr>
        </a:solidFill>
        <a:ln w="12700" cap="flat" cmpd="sng" algn="ctr">
          <a:solidFill>
            <a:schemeClr val="accent2">
              <a:hueOff val="-1020028"/>
              <a:satOff val="1098"/>
              <a:lumOff val="392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523B4E1-C909-3044-A0D5-8255C270FCAF}">
      <dsp:nvSpPr>
        <dsp:cNvPr id="0" name=""/>
        <dsp:cNvSpPr/>
      </dsp:nvSpPr>
      <dsp:spPr>
        <a:xfrm>
          <a:off x="0" y="3291013"/>
          <a:ext cx="6408738" cy="8225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s-HN" sz="1300" kern="1200" baseline="0"/>
            <a:t>·     El emisor puede dar una promesa negativa (un compromiso de no crear una garantía para su otro endeudamiento o, más estrechamente, para sus otras emisiones de bonos) en una forma aceptable.</a:t>
          </a:r>
          <a:endParaRPr lang="en-US" sz="1300" kern="1200"/>
        </a:p>
      </dsp:txBody>
      <dsp:txXfrm>
        <a:off x="0" y="3291013"/>
        <a:ext cx="6408738" cy="822577"/>
      </dsp:txXfrm>
    </dsp:sp>
    <dsp:sp modelId="{654168F6-35C8-0F4F-9087-3DBF0061A644}">
      <dsp:nvSpPr>
        <dsp:cNvPr id="0" name=""/>
        <dsp:cNvSpPr/>
      </dsp:nvSpPr>
      <dsp:spPr>
        <a:xfrm>
          <a:off x="0" y="4113591"/>
          <a:ext cx="6408738" cy="0"/>
        </a:xfrm>
        <a:prstGeom prst="line">
          <a:avLst/>
        </a:prstGeom>
        <a:solidFill>
          <a:schemeClr val="accent2">
            <a:hueOff val="-1275035"/>
            <a:satOff val="1372"/>
            <a:lumOff val="4901"/>
            <a:alphaOff val="0"/>
          </a:schemeClr>
        </a:solidFill>
        <a:ln w="12700" cap="flat" cmpd="sng" algn="ctr">
          <a:solidFill>
            <a:schemeClr val="accent2">
              <a:hueOff val="-1275035"/>
              <a:satOff val="1372"/>
              <a:lumOff val="490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F91933-5FA1-0847-88C9-67AF704CFF75}">
      <dsp:nvSpPr>
        <dsp:cNvPr id="0" name=""/>
        <dsp:cNvSpPr/>
      </dsp:nvSpPr>
      <dsp:spPr>
        <a:xfrm>
          <a:off x="0" y="4113591"/>
          <a:ext cx="6408738" cy="8225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s-HN" sz="1300" kern="1200" baseline="0"/>
            <a:t>Es posible que el emisor deba convocar una reunión de la junta para aprobar la emisión. Un emisor no británico debe asegurarse de que no haya barreras legales en su jurisdicción y documentos de incorporación. Para ello, es necesario designar abogados en la jurisdicción del emisor.</a:t>
          </a:r>
          <a:endParaRPr lang="en-US" sz="1300" kern="1200"/>
        </a:p>
      </dsp:txBody>
      <dsp:txXfrm>
        <a:off x="0" y="4113591"/>
        <a:ext cx="6408738" cy="822577"/>
      </dsp:txXfrm>
    </dsp:sp>
    <dsp:sp modelId="{31CDB43C-9E12-1842-A50C-7A27D9A560BE}">
      <dsp:nvSpPr>
        <dsp:cNvPr id="0" name=""/>
        <dsp:cNvSpPr/>
      </dsp:nvSpPr>
      <dsp:spPr>
        <a:xfrm>
          <a:off x="0" y="4936169"/>
          <a:ext cx="6408738" cy="0"/>
        </a:xfrm>
        <a:prstGeom prst="line">
          <a:avLst/>
        </a:prstGeom>
        <a:solidFill>
          <a:schemeClr val="accent2">
            <a:hueOff val="-1530042"/>
            <a:satOff val="1647"/>
            <a:lumOff val="5881"/>
            <a:alphaOff val="0"/>
          </a:schemeClr>
        </a:solidFill>
        <a:ln w="12700" cap="flat" cmpd="sng" algn="ctr">
          <a:solidFill>
            <a:schemeClr val="accent2">
              <a:hueOff val="-1530042"/>
              <a:satOff val="1647"/>
              <a:lumOff val="588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D09BEA-3737-574C-9A66-6C0038A821FF}">
      <dsp:nvSpPr>
        <dsp:cNvPr id="0" name=""/>
        <dsp:cNvSpPr/>
      </dsp:nvSpPr>
      <dsp:spPr>
        <a:xfrm>
          <a:off x="0" y="4936169"/>
          <a:ext cx="6408738" cy="8225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t" anchorCtr="0">
          <a:noAutofit/>
        </a:bodyPr>
        <a:lstStyle/>
        <a:p>
          <a:pPr marL="0" lvl="0" indent="0" algn="l" defTabSz="577850">
            <a:lnSpc>
              <a:spcPct val="90000"/>
            </a:lnSpc>
            <a:spcBef>
              <a:spcPct val="0"/>
            </a:spcBef>
            <a:spcAft>
              <a:spcPct val="35000"/>
            </a:spcAft>
            <a:buNone/>
          </a:pPr>
          <a:r>
            <a:rPr lang="es-HN" sz="1300" kern="1200" baseline="0"/>
            <a:t>Si la sociedad matriz del emisor garantiza la emisión de bonos en el Reino Unido, deben abordarse cuestiones similares a las del emisor en relación con la concesión de la garantía.</a:t>
          </a:r>
          <a:endParaRPr lang="en-US" sz="1300" kern="1200"/>
        </a:p>
      </dsp:txBody>
      <dsp:txXfrm>
        <a:off x="0" y="4936169"/>
        <a:ext cx="6408738" cy="8225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339BA18-5BE7-A246-AFB2-A0CE4EA04BDC}">
      <dsp:nvSpPr>
        <dsp:cNvPr id="0" name=""/>
        <dsp:cNvSpPr/>
      </dsp:nvSpPr>
      <dsp:spPr>
        <a:xfrm>
          <a:off x="0" y="703"/>
          <a:ext cx="64087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1EC60C4-C9E0-4346-B767-C26703C18956}">
      <dsp:nvSpPr>
        <dsp:cNvPr id="0" name=""/>
        <dsp:cNvSpPr/>
      </dsp:nvSpPr>
      <dsp:spPr>
        <a:xfrm>
          <a:off x="0" y="703"/>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Los documentos que se preparan son: ·     </a:t>
          </a:r>
          <a:endParaRPr lang="en-US" sz="1700" kern="1200"/>
        </a:p>
      </dsp:txBody>
      <dsp:txXfrm>
        <a:off x="0" y="703"/>
        <a:ext cx="6408738" cy="442926"/>
      </dsp:txXfrm>
    </dsp:sp>
    <dsp:sp modelId="{B00F61AB-4513-FD47-BBFE-1F4F2F57C2AC}">
      <dsp:nvSpPr>
        <dsp:cNvPr id="0" name=""/>
        <dsp:cNvSpPr/>
      </dsp:nvSpPr>
      <dsp:spPr>
        <a:xfrm>
          <a:off x="0" y="443629"/>
          <a:ext cx="6408738" cy="0"/>
        </a:xfrm>
        <a:prstGeom prst="line">
          <a:avLst/>
        </a:prstGeom>
        <a:solidFill>
          <a:schemeClr val="accent2">
            <a:hueOff val="-127504"/>
            <a:satOff val="137"/>
            <a:lumOff val="490"/>
            <a:alphaOff val="0"/>
          </a:schemeClr>
        </a:solidFill>
        <a:ln w="12700" cap="flat" cmpd="sng" algn="ctr">
          <a:solidFill>
            <a:schemeClr val="accent2">
              <a:hueOff val="-127504"/>
              <a:satOff val="137"/>
              <a:lumOff val="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383ED1F-F1DC-084B-9668-FA3756CB6B35}">
      <dsp:nvSpPr>
        <dsp:cNvPr id="0" name=""/>
        <dsp:cNvSpPr/>
      </dsp:nvSpPr>
      <dsp:spPr>
        <a:xfrm>
          <a:off x="0" y="443629"/>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Prospecto.</a:t>
          </a:r>
          <a:endParaRPr lang="en-US" sz="1700" kern="1200"/>
        </a:p>
      </dsp:txBody>
      <dsp:txXfrm>
        <a:off x="0" y="443629"/>
        <a:ext cx="6408738" cy="442926"/>
      </dsp:txXfrm>
    </dsp:sp>
    <dsp:sp modelId="{A870D846-A6D3-274C-BA95-0A25ACDCBA72}">
      <dsp:nvSpPr>
        <dsp:cNvPr id="0" name=""/>
        <dsp:cNvSpPr/>
      </dsp:nvSpPr>
      <dsp:spPr>
        <a:xfrm>
          <a:off x="0" y="886555"/>
          <a:ext cx="6408738" cy="0"/>
        </a:xfrm>
        <a:prstGeom prst="line">
          <a:avLst/>
        </a:prstGeom>
        <a:solidFill>
          <a:schemeClr val="accent2">
            <a:hueOff val="-255007"/>
            <a:satOff val="274"/>
            <a:lumOff val="980"/>
            <a:alphaOff val="0"/>
          </a:schemeClr>
        </a:solidFill>
        <a:ln w="12700" cap="flat" cmpd="sng" algn="ctr">
          <a:solidFill>
            <a:schemeClr val="accent2">
              <a:hueOff val="-255007"/>
              <a:satOff val="274"/>
              <a:lumOff val="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2053635-9A71-0F4F-979D-9EC02DC14825}">
      <dsp:nvSpPr>
        <dsp:cNvPr id="0" name=""/>
        <dsp:cNvSpPr/>
      </dsp:nvSpPr>
      <dsp:spPr>
        <a:xfrm>
          <a:off x="0" y="886555"/>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Acuerdo de suscripción.</a:t>
          </a:r>
          <a:endParaRPr lang="en-US" sz="1700" kern="1200"/>
        </a:p>
      </dsp:txBody>
      <dsp:txXfrm>
        <a:off x="0" y="886555"/>
        <a:ext cx="6408738" cy="442926"/>
      </dsp:txXfrm>
    </dsp:sp>
    <dsp:sp modelId="{5D704C96-2848-8C42-92F5-51B7BCDA883F}">
      <dsp:nvSpPr>
        <dsp:cNvPr id="0" name=""/>
        <dsp:cNvSpPr/>
      </dsp:nvSpPr>
      <dsp:spPr>
        <a:xfrm>
          <a:off x="0" y="1329482"/>
          <a:ext cx="6408738" cy="0"/>
        </a:xfrm>
        <a:prstGeom prst="line">
          <a:avLst/>
        </a:prstGeom>
        <a:solidFill>
          <a:schemeClr val="accent2">
            <a:hueOff val="-382511"/>
            <a:satOff val="412"/>
            <a:lumOff val="1470"/>
            <a:alphaOff val="0"/>
          </a:schemeClr>
        </a:solidFill>
        <a:ln w="12700" cap="flat" cmpd="sng" algn="ctr">
          <a:solidFill>
            <a:schemeClr val="accent2">
              <a:hueOff val="-382511"/>
              <a:satOff val="412"/>
              <a:lumOff val="147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30D55DF-0090-644F-B771-065F69806D50}">
      <dsp:nvSpPr>
        <dsp:cNvPr id="0" name=""/>
        <dsp:cNvSpPr/>
      </dsp:nvSpPr>
      <dsp:spPr>
        <a:xfrm>
          <a:off x="0" y="1329482"/>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Acuerdo entre directivos.</a:t>
          </a:r>
          <a:endParaRPr lang="en-US" sz="1700" kern="1200"/>
        </a:p>
      </dsp:txBody>
      <dsp:txXfrm>
        <a:off x="0" y="1329482"/>
        <a:ext cx="6408738" cy="442926"/>
      </dsp:txXfrm>
    </dsp:sp>
    <dsp:sp modelId="{40785A99-EC85-1043-8940-54DFF34AF38E}">
      <dsp:nvSpPr>
        <dsp:cNvPr id="0" name=""/>
        <dsp:cNvSpPr/>
      </dsp:nvSpPr>
      <dsp:spPr>
        <a:xfrm>
          <a:off x="0" y="1772408"/>
          <a:ext cx="6408738" cy="0"/>
        </a:xfrm>
        <a:prstGeom prst="line">
          <a:avLst/>
        </a:prstGeom>
        <a:solidFill>
          <a:schemeClr val="accent2">
            <a:hueOff val="-510014"/>
            <a:satOff val="549"/>
            <a:lumOff val="1960"/>
            <a:alphaOff val="0"/>
          </a:schemeClr>
        </a:solidFill>
        <a:ln w="12700" cap="flat" cmpd="sng" algn="ctr">
          <a:solidFill>
            <a:schemeClr val="accent2">
              <a:hueOff val="-510014"/>
              <a:satOff val="549"/>
              <a:lumOff val="196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AE08417-9750-834F-ADDA-AA8F9706540A}">
      <dsp:nvSpPr>
        <dsp:cNvPr id="0" name=""/>
        <dsp:cNvSpPr/>
      </dsp:nvSpPr>
      <dsp:spPr>
        <a:xfrm>
          <a:off x="0" y="1772408"/>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Acuerdo de agencia fiscal y escritura de pacto.</a:t>
          </a:r>
          <a:endParaRPr lang="en-US" sz="1700" kern="1200"/>
        </a:p>
      </dsp:txBody>
      <dsp:txXfrm>
        <a:off x="0" y="1772408"/>
        <a:ext cx="6408738" cy="442926"/>
      </dsp:txXfrm>
    </dsp:sp>
    <dsp:sp modelId="{B598B3E3-0639-FF49-BB2D-1C6B156D7EEC}">
      <dsp:nvSpPr>
        <dsp:cNvPr id="0" name=""/>
        <dsp:cNvSpPr/>
      </dsp:nvSpPr>
      <dsp:spPr>
        <a:xfrm>
          <a:off x="0" y="2215335"/>
          <a:ext cx="6408738" cy="0"/>
        </a:xfrm>
        <a:prstGeom prst="line">
          <a:avLst/>
        </a:prstGeom>
        <a:solidFill>
          <a:schemeClr val="accent2">
            <a:hueOff val="-637518"/>
            <a:satOff val="686"/>
            <a:lumOff val="2450"/>
            <a:alphaOff val="0"/>
          </a:schemeClr>
        </a:solidFill>
        <a:ln w="12700" cap="flat" cmpd="sng" algn="ctr">
          <a:solidFill>
            <a:schemeClr val="accent2">
              <a:hueOff val="-637518"/>
              <a:satOff val="686"/>
              <a:lumOff val="245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4C05D08-2A98-AF41-BDF5-DC1C827D13E3}">
      <dsp:nvSpPr>
        <dsp:cNvPr id="0" name=""/>
        <dsp:cNvSpPr/>
      </dsp:nvSpPr>
      <dsp:spPr>
        <a:xfrm>
          <a:off x="0" y="2215335"/>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Escritura de fideicomiso y acuerdo de agencia pagadora.</a:t>
          </a:r>
          <a:endParaRPr lang="en-US" sz="1700" kern="1200"/>
        </a:p>
      </dsp:txBody>
      <dsp:txXfrm>
        <a:off x="0" y="2215335"/>
        <a:ext cx="6408738" cy="442926"/>
      </dsp:txXfrm>
    </dsp:sp>
    <dsp:sp modelId="{6D105A91-3D3C-1142-8A11-82BAA5905BED}">
      <dsp:nvSpPr>
        <dsp:cNvPr id="0" name=""/>
        <dsp:cNvSpPr/>
      </dsp:nvSpPr>
      <dsp:spPr>
        <a:xfrm>
          <a:off x="0" y="2658261"/>
          <a:ext cx="6408738" cy="0"/>
        </a:xfrm>
        <a:prstGeom prst="line">
          <a:avLst/>
        </a:prstGeom>
        <a:solidFill>
          <a:schemeClr val="accent2">
            <a:hueOff val="-765021"/>
            <a:satOff val="823"/>
            <a:lumOff val="2941"/>
            <a:alphaOff val="0"/>
          </a:schemeClr>
        </a:solidFill>
        <a:ln w="12700" cap="flat" cmpd="sng" algn="ctr">
          <a:solidFill>
            <a:schemeClr val="accent2">
              <a:hueOff val="-765021"/>
              <a:satOff val="823"/>
              <a:lumOff val="294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744718-9E5E-7843-8BE8-48CE4F567D37}">
      <dsp:nvSpPr>
        <dsp:cNvPr id="0" name=""/>
        <dsp:cNvSpPr/>
      </dsp:nvSpPr>
      <dsp:spPr>
        <a:xfrm>
          <a:off x="0" y="2658261"/>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Nota global.</a:t>
          </a:r>
          <a:endParaRPr lang="en-US" sz="1700" kern="1200"/>
        </a:p>
      </dsp:txBody>
      <dsp:txXfrm>
        <a:off x="0" y="2658261"/>
        <a:ext cx="6408738" cy="442926"/>
      </dsp:txXfrm>
    </dsp:sp>
    <dsp:sp modelId="{0B95E649-5387-2147-8F24-96D504B36272}">
      <dsp:nvSpPr>
        <dsp:cNvPr id="0" name=""/>
        <dsp:cNvSpPr/>
      </dsp:nvSpPr>
      <dsp:spPr>
        <a:xfrm>
          <a:off x="0" y="3101188"/>
          <a:ext cx="6408738" cy="0"/>
        </a:xfrm>
        <a:prstGeom prst="line">
          <a:avLst/>
        </a:prstGeom>
        <a:solidFill>
          <a:schemeClr val="accent2">
            <a:hueOff val="-892525"/>
            <a:satOff val="961"/>
            <a:lumOff val="3431"/>
            <a:alphaOff val="0"/>
          </a:schemeClr>
        </a:solidFill>
        <a:ln w="12700" cap="flat" cmpd="sng" algn="ctr">
          <a:solidFill>
            <a:schemeClr val="accent2">
              <a:hueOff val="-892525"/>
              <a:satOff val="961"/>
              <a:lumOff val="343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687DC71-A963-2847-817F-3BF0B1A4CFAE}">
      <dsp:nvSpPr>
        <dsp:cNvPr id="0" name=""/>
        <dsp:cNvSpPr/>
      </dsp:nvSpPr>
      <dsp:spPr>
        <a:xfrm>
          <a:off x="0" y="3101188"/>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Opinión legal.</a:t>
          </a:r>
          <a:endParaRPr lang="en-US" sz="1700" kern="1200"/>
        </a:p>
      </dsp:txBody>
      <dsp:txXfrm>
        <a:off x="0" y="3101188"/>
        <a:ext cx="6408738" cy="442926"/>
      </dsp:txXfrm>
    </dsp:sp>
    <dsp:sp modelId="{C679FED6-80DB-B44D-BF8E-8FCEEEFC9223}">
      <dsp:nvSpPr>
        <dsp:cNvPr id="0" name=""/>
        <dsp:cNvSpPr/>
      </dsp:nvSpPr>
      <dsp:spPr>
        <a:xfrm>
          <a:off x="0" y="3544114"/>
          <a:ext cx="6408738" cy="0"/>
        </a:xfrm>
        <a:prstGeom prst="line">
          <a:avLst/>
        </a:prstGeom>
        <a:solidFill>
          <a:schemeClr val="accent2">
            <a:hueOff val="-1020028"/>
            <a:satOff val="1098"/>
            <a:lumOff val="3921"/>
            <a:alphaOff val="0"/>
          </a:schemeClr>
        </a:solidFill>
        <a:ln w="12700" cap="flat" cmpd="sng" algn="ctr">
          <a:solidFill>
            <a:schemeClr val="accent2">
              <a:hueOff val="-1020028"/>
              <a:satOff val="1098"/>
              <a:lumOff val="392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34E9590-469C-2443-BD19-5374D05B27C4}">
      <dsp:nvSpPr>
        <dsp:cNvPr id="0" name=""/>
        <dsp:cNvSpPr/>
      </dsp:nvSpPr>
      <dsp:spPr>
        <a:xfrm>
          <a:off x="0" y="3544114"/>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Firma y cierre del memorándum.</a:t>
          </a:r>
          <a:endParaRPr lang="en-US" sz="1700" kern="1200"/>
        </a:p>
      </dsp:txBody>
      <dsp:txXfrm>
        <a:off x="0" y="3544114"/>
        <a:ext cx="6408738" cy="442926"/>
      </dsp:txXfrm>
    </dsp:sp>
    <dsp:sp modelId="{AFFE7B2C-D3AE-474A-A798-49F99774A5C9}">
      <dsp:nvSpPr>
        <dsp:cNvPr id="0" name=""/>
        <dsp:cNvSpPr/>
      </dsp:nvSpPr>
      <dsp:spPr>
        <a:xfrm>
          <a:off x="0" y="3987041"/>
          <a:ext cx="6408738" cy="0"/>
        </a:xfrm>
        <a:prstGeom prst="line">
          <a:avLst/>
        </a:prstGeom>
        <a:solidFill>
          <a:schemeClr val="accent2">
            <a:hueOff val="-1147532"/>
            <a:satOff val="1235"/>
            <a:lumOff val="4411"/>
            <a:alphaOff val="0"/>
          </a:schemeClr>
        </a:solidFill>
        <a:ln w="12700" cap="flat" cmpd="sng" algn="ctr">
          <a:solidFill>
            <a:schemeClr val="accent2">
              <a:hueOff val="-1147532"/>
              <a:satOff val="1235"/>
              <a:lumOff val="441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66FF19-69AE-4048-B23A-34B5623AB181}">
      <dsp:nvSpPr>
        <dsp:cNvPr id="0" name=""/>
        <dsp:cNvSpPr/>
      </dsp:nvSpPr>
      <dsp:spPr>
        <a:xfrm>
          <a:off x="0" y="3987041"/>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Carta de compromiso/mandato.</a:t>
          </a:r>
          <a:endParaRPr lang="en-US" sz="1700" kern="1200"/>
        </a:p>
      </dsp:txBody>
      <dsp:txXfrm>
        <a:off x="0" y="3987041"/>
        <a:ext cx="6408738" cy="442926"/>
      </dsp:txXfrm>
    </dsp:sp>
    <dsp:sp modelId="{E486D6BE-1941-9B48-8BEE-2544DC505741}">
      <dsp:nvSpPr>
        <dsp:cNvPr id="0" name=""/>
        <dsp:cNvSpPr/>
      </dsp:nvSpPr>
      <dsp:spPr>
        <a:xfrm>
          <a:off x="0" y="4429967"/>
          <a:ext cx="6408738" cy="0"/>
        </a:xfrm>
        <a:prstGeom prst="line">
          <a:avLst/>
        </a:prstGeom>
        <a:solidFill>
          <a:schemeClr val="accent2">
            <a:hueOff val="-1275035"/>
            <a:satOff val="1372"/>
            <a:lumOff val="4901"/>
            <a:alphaOff val="0"/>
          </a:schemeClr>
        </a:solidFill>
        <a:ln w="12700" cap="flat" cmpd="sng" algn="ctr">
          <a:solidFill>
            <a:schemeClr val="accent2">
              <a:hueOff val="-1275035"/>
              <a:satOff val="1372"/>
              <a:lumOff val="490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770F285-2303-3141-A148-30460DA7862B}">
      <dsp:nvSpPr>
        <dsp:cNvPr id="0" name=""/>
        <dsp:cNvSpPr/>
      </dsp:nvSpPr>
      <dsp:spPr>
        <a:xfrm>
          <a:off x="0" y="4429967"/>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Cartas de consuelo de los auditores.</a:t>
          </a:r>
          <a:endParaRPr lang="en-US" sz="1700" kern="1200"/>
        </a:p>
      </dsp:txBody>
      <dsp:txXfrm>
        <a:off x="0" y="4429967"/>
        <a:ext cx="6408738" cy="442926"/>
      </dsp:txXfrm>
    </dsp:sp>
    <dsp:sp modelId="{6E04CDF6-4DA8-1544-AF2C-1C731A6BCED1}">
      <dsp:nvSpPr>
        <dsp:cNvPr id="0" name=""/>
        <dsp:cNvSpPr/>
      </dsp:nvSpPr>
      <dsp:spPr>
        <a:xfrm>
          <a:off x="0" y="4872894"/>
          <a:ext cx="6408738" cy="0"/>
        </a:xfrm>
        <a:prstGeom prst="line">
          <a:avLst/>
        </a:prstGeom>
        <a:solidFill>
          <a:schemeClr val="accent2">
            <a:hueOff val="-1402539"/>
            <a:satOff val="1510"/>
            <a:lumOff val="5391"/>
            <a:alphaOff val="0"/>
          </a:schemeClr>
        </a:solidFill>
        <a:ln w="12700" cap="flat" cmpd="sng" algn="ctr">
          <a:solidFill>
            <a:schemeClr val="accent2">
              <a:hueOff val="-1402539"/>
              <a:satOff val="1510"/>
              <a:lumOff val="539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0257155-8735-4F4D-B3A1-2FA61391010A}">
      <dsp:nvSpPr>
        <dsp:cNvPr id="0" name=""/>
        <dsp:cNvSpPr/>
      </dsp:nvSpPr>
      <dsp:spPr>
        <a:xfrm>
          <a:off x="0" y="4872894"/>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Actas de la junta del emisor.</a:t>
          </a:r>
          <a:endParaRPr lang="en-US" sz="1700" kern="1200"/>
        </a:p>
      </dsp:txBody>
      <dsp:txXfrm>
        <a:off x="0" y="4872894"/>
        <a:ext cx="6408738" cy="442926"/>
      </dsp:txXfrm>
    </dsp:sp>
    <dsp:sp modelId="{7076B958-D826-F643-8436-94481539AB46}">
      <dsp:nvSpPr>
        <dsp:cNvPr id="0" name=""/>
        <dsp:cNvSpPr/>
      </dsp:nvSpPr>
      <dsp:spPr>
        <a:xfrm>
          <a:off x="0" y="5315820"/>
          <a:ext cx="6408738" cy="0"/>
        </a:xfrm>
        <a:prstGeom prst="line">
          <a:avLst/>
        </a:prstGeom>
        <a:solidFill>
          <a:schemeClr val="accent2">
            <a:hueOff val="-1530042"/>
            <a:satOff val="1647"/>
            <a:lumOff val="5881"/>
            <a:alphaOff val="0"/>
          </a:schemeClr>
        </a:solidFill>
        <a:ln w="12700" cap="flat" cmpd="sng" algn="ctr">
          <a:solidFill>
            <a:schemeClr val="accent2">
              <a:hueOff val="-1530042"/>
              <a:satOff val="1647"/>
              <a:lumOff val="588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FF6E27-3829-E346-BF10-7030A2036491}">
      <dsp:nvSpPr>
        <dsp:cNvPr id="0" name=""/>
        <dsp:cNvSpPr/>
      </dsp:nvSpPr>
      <dsp:spPr>
        <a:xfrm>
          <a:off x="0" y="5315820"/>
          <a:ext cx="6408738" cy="44292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s-HN" sz="1700" kern="1200" baseline="0"/>
            <a:t>·      Carta de cita del agente de proceso.</a:t>
          </a:r>
          <a:endParaRPr lang="en-US" sz="1700" kern="1200"/>
        </a:p>
      </dsp:txBody>
      <dsp:txXfrm>
        <a:off x="0" y="5315820"/>
        <a:ext cx="6408738" cy="44292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C1D1D0-DF91-AF4B-86FF-29E21B21F7B3}">
      <dsp:nvSpPr>
        <dsp:cNvPr id="0" name=""/>
        <dsp:cNvSpPr/>
      </dsp:nvSpPr>
      <dsp:spPr>
        <a:xfrm>
          <a:off x="0" y="0"/>
          <a:ext cx="64087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883C56A-DD62-424C-80E5-C8FCC0A6B6F1}">
      <dsp:nvSpPr>
        <dsp:cNvPr id="0" name=""/>
        <dsp:cNvSpPr/>
      </dsp:nvSpPr>
      <dsp:spPr>
        <a:xfrm>
          <a:off x="0" y="0"/>
          <a:ext cx="6408738" cy="1439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s-HN" sz="1400" kern="1200" baseline="0"/>
            <a:t>Tareas de los abogados:</a:t>
          </a:r>
          <a:endParaRPr lang="en-US" sz="1400" kern="1200"/>
        </a:p>
      </dsp:txBody>
      <dsp:txXfrm>
        <a:off x="0" y="0"/>
        <a:ext cx="6408738" cy="1439862"/>
      </dsp:txXfrm>
    </dsp:sp>
    <dsp:sp modelId="{CB12C74A-5C31-874C-B512-672062B7AAAD}">
      <dsp:nvSpPr>
        <dsp:cNvPr id="0" name=""/>
        <dsp:cNvSpPr/>
      </dsp:nvSpPr>
      <dsp:spPr>
        <a:xfrm>
          <a:off x="0" y="1439862"/>
          <a:ext cx="640873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CC1C17-24B4-214F-A42D-E1203A5BE22B}">
      <dsp:nvSpPr>
        <dsp:cNvPr id="0" name=""/>
        <dsp:cNvSpPr/>
      </dsp:nvSpPr>
      <dsp:spPr>
        <a:xfrm>
          <a:off x="0" y="1439862"/>
          <a:ext cx="6408738" cy="1439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just" defTabSz="622300">
            <a:lnSpc>
              <a:spcPct val="90000"/>
            </a:lnSpc>
            <a:spcBef>
              <a:spcPct val="0"/>
            </a:spcBef>
            <a:spcAft>
              <a:spcPct val="35000"/>
            </a:spcAft>
            <a:buNone/>
          </a:pPr>
          <a:r>
            <a:rPr lang="es-HN" sz="1400" kern="1200" baseline="0" dirty="0"/>
            <a:t>Una vez que la transacción se ha cerrado, siempre hay una serie de tareas pendientes que deben ser atendidas o coordinadas por los abogados de las partes. Es una buena práctica hacer una lista de todos los asuntos posteriores a la finalización en relación con la transacción y anotar los plazos relevantes. Los siguientes son asuntos comunes posteriores a la finalización que surgen después de una emisión de bonos:</a:t>
          </a:r>
          <a:endParaRPr lang="en-US" sz="1400" kern="1200" dirty="0"/>
        </a:p>
      </dsp:txBody>
      <dsp:txXfrm>
        <a:off x="0" y="1439862"/>
        <a:ext cx="6408738" cy="1439862"/>
      </dsp:txXfrm>
    </dsp:sp>
    <dsp:sp modelId="{E477FB82-1980-FF43-B212-0ACE1CBDABC4}">
      <dsp:nvSpPr>
        <dsp:cNvPr id="0" name=""/>
        <dsp:cNvSpPr/>
      </dsp:nvSpPr>
      <dsp:spPr>
        <a:xfrm>
          <a:off x="0" y="2879725"/>
          <a:ext cx="6408738"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07AF52-FB02-9B46-A3CD-BD25C7018299}">
      <dsp:nvSpPr>
        <dsp:cNvPr id="0" name=""/>
        <dsp:cNvSpPr/>
      </dsp:nvSpPr>
      <dsp:spPr>
        <a:xfrm>
          <a:off x="0" y="2879724"/>
          <a:ext cx="6408738" cy="1439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just" defTabSz="622300">
            <a:lnSpc>
              <a:spcPct val="90000"/>
            </a:lnSpc>
            <a:spcBef>
              <a:spcPct val="0"/>
            </a:spcBef>
            <a:spcAft>
              <a:spcPct val="35000"/>
            </a:spcAft>
            <a:buNone/>
          </a:pPr>
          <a:r>
            <a:rPr lang="es-HN" sz="1400" kern="1200" baseline="0" dirty="0"/>
            <a:t>Documentos originales. Los documentos originales deben firmarse lo antes posible. Los abogados del gerente principal deben asegurarse de que esto se haga y que los originales firmados se distribuyan a las partes relevantes con prontitud. Es prudente enviar los documentos originales por mensajería o entrega especial y pedir al destinatario que acuse recibo de los documentos originales.</a:t>
          </a:r>
          <a:endParaRPr lang="en-US" sz="1400" kern="1200" dirty="0"/>
        </a:p>
      </dsp:txBody>
      <dsp:txXfrm>
        <a:off x="0" y="2879724"/>
        <a:ext cx="6408738" cy="1439862"/>
      </dsp:txXfrm>
    </dsp:sp>
    <dsp:sp modelId="{693AE2B3-BF0D-9A4C-BBC4-0D4BC1CA9942}">
      <dsp:nvSpPr>
        <dsp:cNvPr id="0" name=""/>
        <dsp:cNvSpPr/>
      </dsp:nvSpPr>
      <dsp:spPr>
        <a:xfrm>
          <a:off x="0" y="4319587"/>
          <a:ext cx="6408738"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5D48952-86C5-2145-83E4-618925053AB5}">
      <dsp:nvSpPr>
        <dsp:cNvPr id="0" name=""/>
        <dsp:cNvSpPr/>
      </dsp:nvSpPr>
      <dsp:spPr>
        <a:xfrm>
          <a:off x="0" y="4319587"/>
          <a:ext cx="6408738" cy="1439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just" defTabSz="622300">
            <a:lnSpc>
              <a:spcPct val="90000"/>
            </a:lnSpc>
            <a:spcBef>
              <a:spcPct val="0"/>
            </a:spcBef>
            <a:spcAft>
              <a:spcPct val="35000"/>
            </a:spcAft>
            <a:buNone/>
          </a:pPr>
          <a:r>
            <a:rPr lang="es-HN" sz="1400" kern="1200" baseline="0" dirty="0"/>
            <a:t>Listado de documentos: Es posible que sea necesario entregar los documentos a la autoridad pertinente encargada de la inclusión en la lista.</a:t>
          </a:r>
          <a:endParaRPr lang="en-US" sz="1400" kern="1200" dirty="0"/>
        </a:p>
      </dsp:txBody>
      <dsp:txXfrm>
        <a:off x="0" y="4319587"/>
        <a:ext cx="6408738" cy="143986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47AA84-DC8F-AA41-8CE1-1D6E430129CE}">
      <dsp:nvSpPr>
        <dsp:cNvPr id="0" name=""/>
        <dsp:cNvSpPr/>
      </dsp:nvSpPr>
      <dsp:spPr>
        <a:xfrm>
          <a:off x="0" y="0"/>
          <a:ext cx="64087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0A1648-D725-5944-9D42-141F00D8C8FA}">
      <dsp:nvSpPr>
        <dsp:cNvPr id="0" name=""/>
        <dsp:cNvSpPr/>
      </dsp:nvSpPr>
      <dsp:spPr>
        <a:xfrm>
          <a:off x="0" y="0"/>
          <a:ext cx="6408738" cy="1439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HN" sz="1500" kern="1200" baseline="0"/>
            <a:t>·      La decisión de una empresa de emitir bonos está fuertemente ligada a la estrategia de financiamiento que sus ejecutivos planifican. Al optar por financiarse a través de deuda deben buscar la alternativa que brinde mayor liquidez, que ofrezca menores costos financieros y por ende una mayor rentabilidad.</a:t>
          </a:r>
          <a:endParaRPr lang="en-US" sz="1500" kern="1200"/>
        </a:p>
      </dsp:txBody>
      <dsp:txXfrm>
        <a:off x="0" y="0"/>
        <a:ext cx="6408738" cy="1439862"/>
      </dsp:txXfrm>
    </dsp:sp>
    <dsp:sp modelId="{54CC7A6C-B64D-7D46-BEB7-BC442349C505}">
      <dsp:nvSpPr>
        <dsp:cNvPr id="0" name=""/>
        <dsp:cNvSpPr/>
      </dsp:nvSpPr>
      <dsp:spPr>
        <a:xfrm>
          <a:off x="0" y="1439862"/>
          <a:ext cx="6408738"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6293D21-252C-F844-BA42-79585D6F5B81}">
      <dsp:nvSpPr>
        <dsp:cNvPr id="0" name=""/>
        <dsp:cNvSpPr/>
      </dsp:nvSpPr>
      <dsp:spPr>
        <a:xfrm>
          <a:off x="0" y="1439862"/>
          <a:ext cx="6408738" cy="1439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HN" sz="1500" kern="1200" baseline="0"/>
            <a:t>·      Según la investigación realizada el proceso de emisión de bonos en Honduras suele ser bastante largo, lo que puede representar atrasos y disminuir el incentivo a las empresas que deciden optar esta opción de financiamiento. Lo anterior queda evidenciado al validar la limitada cantidad de empresas que cotizan en bolsa y han realizado emisión de bonos en el país.</a:t>
          </a:r>
          <a:endParaRPr lang="en-US" sz="1500" kern="1200"/>
        </a:p>
      </dsp:txBody>
      <dsp:txXfrm>
        <a:off x="0" y="1439862"/>
        <a:ext cx="6408738" cy="1439862"/>
      </dsp:txXfrm>
    </dsp:sp>
    <dsp:sp modelId="{302262FE-CD71-5142-BB53-436454EE1946}">
      <dsp:nvSpPr>
        <dsp:cNvPr id="0" name=""/>
        <dsp:cNvSpPr/>
      </dsp:nvSpPr>
      <dsp:spPr>
        <a:xfrm>
          <a:off x="0" y="2879725"/>
          <a:ext cx="6408738" cy="0"/>
        </a:xfrm>
        <a:prstGeom prst="lin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1A49B39-40EC-9A4C-A192-D36413EFD9FB}">
      <dsp:nvSpPr>
        <dsp:cNvPr id="0" name=""/>
        <dsp:cNvSpPr/>
      </dsp:nvSpPr>
      <dsp:spPr>
        <a:xfrm>
          <a:off x="0" y="2879724"/>
          <a:ext cx="6408738" cy="1439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HN" sz="1500" kern="1200" baseline="0"/>
            <a:t>·       Para que una empresa sea apta para emitir bonos debe cumplir con altos estándares de estabilidad económica y financiera, esto para que puedan honrar todas las obligaciones a las que se comprometen al momento de emitir valores negociables.</a:t>
          </a:r>
          <a:endParaRPr lang="en-US" sz="1500" kern="1200"/>
        </a:p>
      </dsp:txBody>
      <dsp:txXfrm>
        <a:off x="0" y="2879724"/>
        <a:ext cx="6408738" cy="1439862"/>
      </dsp:txXfrm>
    </dsp:sp>
    <dsp:sp modelId="{F4C913B0-1D72-824F-9223-0EA6EF2E327A}">
      <dsp:nvSpPr>
        <dsp:cNvPr id="0" name=""/>
        <dsp:cNvSpPr/>
      </dsp:nvSpPr>
      <dsp:spPr>
        <a:xfrm>
          <a:off x="0" y="4319587"/>
          <a:ext cx="6408738"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9DF008B-418C-D247-B0A8-14C87F2061BD}">
      <dsp:nvSpPr>
        <dsp:cNvPr id="0" name=""/>
        <dsp:cNvSpPr/>
      </dsp:nvSpPr>
      <dsp:spPr>
        <a:xfrm>
          <a:off x="0" y="4319587"/>
          <a:ext cx="6408738" cy="14398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150" tIns="57150" rIns="57150" bIns="57150" numCol="1" spcCol="1270" anchor="t" anchorCtr="0">
          <a:noAutofit/>
        </a:bodyPr>
        <a:lstStyle/>
        <a:p>
          <a:pPr marL="0" lvl="0" indent="0" algn="l" defTabSz="666750">
            <a:lnSpc>
              <a:spcPct val="90000"/>
            </a:lnSpc>
            <a:spcBef>
              <a:spcPct val="0"/>
            </a:spcBef>
            <a:spcAft>
              <a:spcPct val="35000"/>
            </a:spcAft>
            <a:buNone/>
          </a:pPr>
          <a:r>
            <a:rPr lang="es-HN" sz="1500" kern="1200" baseline="0"/>
            <a:t>·      Se identificó como el proceso de emisión de bonos corporativos de Honduras y Chile tienen marcadas diferencias en comparación con el proceso de Reino Unido, ya que los primeros se rigen por un ente regulador similar como es el caso de CNBS y la CMF donde las empresas deben abocarse a estas entidades para que sus emisiones sean aprobadas.</a:t>
          </a:r>
          <a:endParaRPr lang="en-US" sz="1500" kern="1200"/>
        </a:p>
      </dsp:txBody>
      <dsp:txXfrm>
        <a:off x="0" y="4319587"/>
        <a:ext cx="6408738" cy="143986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3.png>
</file>

<file path=ppt/media/image14.png>
</file>

<file path=ppt/media/image15.png>
</file>

<file path=ppt/media/image16.jpeg>
</file>

<file path=ppt/media/image17.jpeg>
</file>

<file path=ppt/media/image18.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H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4BE12C-EA44-8747-9745-64DFCD9CFD0D}" type="datetimeFigureOut">
              <a:rPr lang="en-HN" smtClean="0"/>
              <a:t>11/3/22</a:t>
            </a:fld>
            <a:endParaRPr lang="en-H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H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H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H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AB8A23-4174-834B-87F2-FAD64A5E59E3}" type="slidenum">
              <a:rPr lang="en-HN" smtClean="0"/>
              <a:t>‹#›</a:t>
            </a:fld>
            <a:endParaRPr lang="en-HN"/>
          </a:p>
        </p:txBody>
      </p:sp>
    </p:spTree>
    <p:extLst>
      <p:ext uri="{BB962C8B-B14F-4D97-AF65-F5344CB8AC3E}">
        <p14:creationId xmlns:p14="http://schemas.microsoft.com/office/powerpoint/2010/main" val="4007176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N" dirty="0"/>
          </a:p>
        </p:txBody>
      </p:sp>
      <p:sp>
        <p:nvSpPr>
          <p:cNvPr id="4" name="Slide Number Placeholder 3"/>
          <p:cNvSpPr>
            <a:spLocks noGrp="1"/>
          </p:cNvSpPr>
          <p:nvPr>
            <p:ph type="sldNum" sz="quarter" idx="5"/>
          </p:nvPr>
        </p:nvSpPr>
        <p:spPr/>
        <p:txBody>
          <a:bodyPr/>
          <a:lstStyle/>
          <a:p>
            <a:fld id="{4EAB8A23-4174-834B-87F2-FAD64A5E59E3}" type="slidenum">
              <a:rPr lang="en-HN" smtClean="0"/>
              <a:t>10</a:t>
            </a:fld>
            <a:endParaRPr lang="en-HN"/>
          </a:p>
        </p:txBody>
      </p:sp>
    </p:spTree>
    <p:extLst>
      <p:ext uri="{BB962C8B-B14F-4D97-AF65-F5344CB8AC3E}">
        <p14:creationId xmlns:p14="http://schemas.microsoft.com/office/powerpoint/2010/main" val="4185695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N" dirty="0"/>
          </a:p>
        </p:txBody>
      </p:sp>
      <p:sp>
        <p:nvSpPr>
          <p:cNvPr id="4" name="Slide Number Placeholder 3"/>
          <p:cNvSpPr>
            <a:spLocks noGrp="1"/>
          </p:cNvSpPr>
          <p:nvPr>
            <p:ph type="sldNum" sz="quarter" idx="5"/>
          </p:nvPr>
        </p:nvSpPr>
        <p:spPr/>
        <p:txBody>
          <a:bodyPr/>
          <a:lstStyle/>
          <a:p>
            <a:fld id="{4EAB8A23-4174-834B-87F2-FAD64A5E59E3}" type="slidenum">
              <a:rPr lang="en-HN" smtClean="0"/>
              <a:t>29</a:t>
            </a:fld>
            <a:endParaRPr lang="en-HN"/>
          </a:p>
        </p:txBody>
      </p:sp>
    </p:spTree>
    <p:extLst>
      <p:ext uri="{BB962C8B-B14F-4D97-AF65-F5344CB8AC3E}">
        <p14:creationId xmlns:p14="http://schemas.microsoft.com/office/powerpoint/2010/main" val="40676915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nvGrpSpPr>
            <p:cNvPr id="13" name="Group 12">
              <a:extLst>
                <a:ext uri="{FF2B5EF4-FFF2-40B4-BE49-F238E27FC236}">
                  <a16:creationId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en-US"/>
              <a:t>Click to edit Master title style</a:t>
            </a:r>
          </a:p>
        </p:txBody>
      </p:sp>
      <p:sp>
        <p:nvSpPr>
          <p:cNvPr id="3" name="Subtitle 2">
            <a:extLst>
              <a:ext uri="{FF2B5EF4-FFF2-40B4-BE49-F238E27FC236}">
                <a16:creationId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5D880B4-5679-491C-963F-EC47B048C559}"/>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5" name="Footer Placeholder 4">
            <a:extLst>
              <a:ext uri="{FF2B5EF4-FFF2-40B4-BE49-F238E27FC236}">
                <a16:creationId xmlns:a16="http://schemas.microsoft.com/office/drawing/2014/main" id="{01865D6D-3F98-4BE8-A069-B96409902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0CD51D-8E06-4959-88C9-647415079FC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852082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17047A-D05B-44E9-A240-BDB881C4296A}"/>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5" name="Footer Placeholder 4">
            <a:extLst>
              <a:ext uri="{FF2B5EF4-FFF2-40B4-BE49-F238E27FC236}">
                <a16:creationId xmlns:a16="http://schemas.microsoft.com/office/drawing/2014/main" id="{7FDCB2E8-A68D-478D-A728-C9612848C8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7E4F1D-3280-4DB5-B2E0-DA7F10717EB4}"/>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99318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Vertical Title 1">
            <a:extLst>
              <a:ext uri="{FF2B5EF4-FFF2-40B4-BE49-F238E27FC236}">
                <a16:creationId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99C884-5A98-4C01-BB89-098AC6966496}"/>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5" name="Footer Placeholder 4">
            <a:extLst>
              <a:ext uri="{FF2B5EF4-FFF2-40B4-BE49-F238E27FC236}">
                <a16:creationId xmlns:a16="http://schemas.microsoft.com/office/drawing/2014/main" id="{7DF54D22-9CD7-4FC6-9444-21948246C7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AECC14-D66C-401A-A0C9-DFCA5533A5C7}"/>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9201536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nvGrpSpPr>
            <p:cNvPr id="23" name="Group 22">
              <a:extLst>
                <a:ext uri="{FF2B5EF4-FFF2-40B4-BE49-F238E27FC236}">
                  <a16:creationId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C5D35498-B0C3-40BD-9407-6D0C0587E5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D46A9C-9655-49F5-85B3-A8A37F4F5A8F}"/>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5" name="Footer Placeholder 4">
            <a:extLst>
              <a:ext uri="{FF2B5EF4-FFF2-40B4-BE49-F238E27FC236}">
                <a16:creationId xmlns:a16="http://schemas.microsoft.com/office/drawing/2014/main" id="{72EF896C-71D7-487F-A1B9-CBBE6DF4D6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8228E8-7B8A-4153-BEB2-BD5A69F2513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3381745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en-US"/>
              <a:t>Click to edit Master title style</a:t>
            </a:r>
          </a:p>
        </p:txBody>
      </p:sp>
      <p:sp>
        <p:nvSpPr>
          <p:cNvPr id="3" name="Text Placeholder 2">
            <a:extLst>
              <a:ext uri="{FF2B5EF4-FFF2-40B4-BE49-F238E27FC236}">
                <a16:creationId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5C6CBB-DABA-4F2E-8574-46747E15EA1A}"/>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5" name="Footer Placeholder 4">
            <a:extLst>
              <a:ext uri="{FF2B5EF4-FFF2-40B4-BE49-F238E27FC236}">
                <a16:creationId xmlns:a16="http://schemas.microsoft.com/office/drawing/2014/main" id="{8FAF86BC-9ECC-439C-BF2E-F0B7EF193B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742552-C4C9-44EE-B7CB-5A652393BA20}"/>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0025618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BCFC378-6572-43DF-8344-59DE8122CD12}"/>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6" name="Footer Placeholder 5">
            <a:extLst>
              <a:ext uri="{FF2B5EF4-FFF2-40B4-BE49-F238E27FC236}">
                <a16:creationId xmlns:a16="http://schemas.microsoft.com/office/drawing/2014/main" id="{36967A14-246A-4DDF-865C-68F6E16906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9674B6D-E110-478C-94B9-2F8199E586DC}"/>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25923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5B60881-13B2-4064-84FB-6D071F36C433}"/>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8" name="Footer Placeholder 7">
            <a:extLst>
              <a:ext uri="{FF2B5EF4-FFF2-40B4-BE49-F238E27FC236}">
                <a16:creationId xmlns:a16="http://schemas.microsoft.com/office/drawing/2014/main" id="{249FCE5D-D5EF-485D-97FA-2614FF9642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F204FC-4F66-417C-8E4B-74772ED057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5948184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en-US"/>
              <a:t>Click to edit Master title style</a:t>
            </a:r>
          </a:p>
        </p:txBody>
      </p:sp>
      <p:sp>
        <p:nvSpPr>
          <p:cNvPr id="3" name="Date Placeholder 2">
            <a:extLst>
              <a:ext uri="{FF2B5EF4-FFF2-40B4-BE49-F238E27FC236}">
                <a16:creationId xmlns:a16="http://schemas.microsoft.com/office/drawing/2014/main" id="{720CEB41-E921-45ED-951A-861E31E01336}"/>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4" name="Footer Placeholder 3">
            <a:extLst>
              <a:ext uri="{FF2B5EF4-FFF2-40B4-BE49-F238E27FC236}">
                <a16:creationId xmlns:a16="http://schemas.microsoft.com/office/drawing/2014/main" id="{8F6B422D-769C-4E63-8763-ABBB88500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D38FB6F-2D68-40C0-B628-142011F34A01}"/>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2666361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nvGrpSpPr>
            <p:cNvPr id="9" name="Group 8">
              <a:extLst>
                <a:ext uri="{FF2B5EF4-FFF2-40B4-BE49-F238E27FC236}">
                  <a16:creationId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Date Placeholder 1">
            <a:extLst>
              <a:ext uri="{FF2B5EF4-FFF2-40B4-BE49-F238E27FC236}">
                <a16:creationId xmlns:a16="http://schemas.microsoft.com/office/drawing/2014/main" id="{7DD871A2-AE80-4408-AA95-DC60D132E9E3}"/>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3" name="Footer Placeholder 2">
            <a:extLst>
              <a:ext uri="{FF2B5EF4-FFF2-40B4-BE49-F238E27FC236}">
                <a16:creationId xmlns:a16="http://schemas.microsoft.com/office/drawing/2014/main" id="{DDD122A1-7B97-4979-B319-1CE0A4A4978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6209A76-7DCD-477A-A6BA-EEA63FF94082}"/>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1961035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p>
        </p:txBody>
      </p:sp>
      <p:sp>
        <p:nvSpPr>
          <p:cNvPr id="3" name="Content Placeholder 2">
            <a:extLst>
              <a:ext uri="{FF2B5EF4-FFF2-40B4-BE49-F238E27FC236}">
                <a16:creationId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D36875-AFB0-4905-8C9E-A72B4F59775E}"/>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6" name="Footer Placeholder 5">
            <a:extLst>
              <a:ext uri="{FF2B5EF4-FFF2-40B4-BE49-F238E27FC236}">
                <a16:creationId xmlns:a16="http://schemas.microsoft.com/office/drawing/2014/main" id="{25437ABF-7E70-4E45-A67B-C503BF182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8016CA-2983-47BF-BA09-2130A40C8763}"/>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7431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 name="Title 1">
            <a:extLst>
              <a:ext uri="{FF2B5EF4-FFF2-40B4-BE49-F238E27FC236}">
                <a16:creationId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en-US"/>
              <a:t>Click to edit Master title style</a:t>
            </a:r>
          </a:p>
        </p:txBody>
      </p:sp>
      <p:sp>
        <p:nvSpPr>
          <p:cNvPr id="3" name="Picture Placeholder 2">
            <a:extLst>
              <a:ext uri="{FF2B5EF4-FFF2-40B4-BE49-F238E27FC236}">
                <a16:creationId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3A22E6-7E01-4547-8555-B2C197543921}"/>
              </a:ext>
            </a:extLst>
          </p:cNvPr>
          <p:cNvSpPr>
            <a:spLocks noGrp="1"/>
          </p:cNvSpPr>
          <p:nvPr>
            <p:ph type="dt" sz="half" idx="10"/>
          </p:nvPr>
        </p:nvSpPr>
        <p:spPr/>
        <p:txBody>
          <a:bodyPr/>
          <a:lstStyle/>
          <a:p>
            <a:fld id="{7CF0BCE0-945C-4FDF-95A1-2149B1FF5B83}" type="datetimeFigureOut">
              <a:rPr lang="en-US" smtClean="0"/>
              <a:t>3/11/22</a:t>
            </a:fld>
            <a:endParaRPr lang="en-US"/>
          </a:p>
        </p:txBody>
      </p:sp>
      <p:sp>
        <p:nvSpPr>
          <p:cNvPr id="6" name="Footer Placeholder 5">
            <a:extLst>
              <a:ext uri="{FF2B5EF4-FFF2-40B4-BE49-F238E27FC236}">
                <a16:creationId xmlns:a16="http://schemas.microsoft.com/office/drawing/2014/main" id="{A90F6BEC-98F3-43FE-BA9B-B046D8917F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2FAF54-57F0-46F9-A1BA-B554E14017DF}"/>
              </a:ext>
            </a:extLst>
          </p:cNvPr>
          <p:cNvSpPr>
            <a:spLocks noGrp="1"/>
          </p:cNvSpPr>
          <p:nvPr>
            <p:ph type="sldNum" sz="quarter" idx="12"/>
          </p:nvPr>
        </p:nvSpPr>
        <p:spPr/>
        <p:txBody>
          <a:bodyPr/>
          <a:lstStyle/>
          <a:p>
            <a:fld id="{4CD77608-3819-479B-BB98-C216BA724EFE}" type="slidenum">
              <a:rPr lang="en-US" smtClean="0"/>
              <a:t>‹#›</a:t>
            </a:fld>
            <a:endParaRPr lang="en-US"/>
          </a:p>
        </p:txBody>
      </p:sp>
    </p:spTree>
    <p:extLst>
      <p:ext uri="{BB962C8B-B14F-4D97-AF65-F5344CB8AC3E}">
        <p14:creationId xmlns:p14="http://schemas.microsoft.com/office/powerpoint/2010/main" val="32381883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US" sz="1000"/>
          </a:p>
        </p:txBody>
      </p:sp>
      <p:sp>
        <p:nvSpPr>
          <p:cNvPr id="4" name="Date Placeholder 3">
            <a:extLst>
              <a:ext uri="{FF2B5EF4-FFF2-40B4-BE49-F238E27FC236}">
                <a16:creationId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pPr algn="r"/>
            <a:fld id="{7CF0BCE0-945C-4FDF-95A1-2149B1FF5B83}" type="datetimeFigureOut">
              <a:rPr lang="en-US" smtClean="0"/>
              <a:pPr algn="r"/>
              <a:t>3/11/22</a:t>
            </a:fld>
            <a:endParaRPr lang="en-US"/>
          </a:p>
        </p:txBody>
      </p:sp>
      <p:sp>
        <p:nvSpPr>
          <p:cNvPr id="6" name="Slide Number Placeholder 5">
            <a:extLst>
              <a:ext uri="{FF2B5EF4-FFF2-40B4-BE49-F238E27FC236}">
                <a16:creationId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4CD77608-3819-479B-BB98-C216BA724EFE}" type="slidenum">
              <a:rPr lang="en-US" smtClean="0"/>
              <a:pPr/>
              <a:t>‹#›</a:t>
            </a:fld>
            <a:endParaRPr lang="en-US" sz="1000"/>
          </a:p>
        </p:txBody>
      </p:sp>
    </p:spTree>
    <p:extLst>
      <p:ext uri="{BB962C8B-B14F-4D97-AF65-F5344CB8AC3E}">
        <p14:creationId xmlns:p14="http://schemas.microsoft.com/office/powerpoint/2010/main" val="2317504928"/>
      </p:ext>
    </p:extLst>
  </p:cSld>
  <p:clrMap bg1="dk1" tx1="lt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62" r:id="rId5"/>
    <p:sldLayoutId id="2147483667" r:id="rId6"/>
    <p:sldLayoutId id="2147483663" r:id="rId7"/>
    <p:sldLayoutId id="2147483664" r:id="rId8"/>
    <p:sldLayoutId id="2147483665" r:id="rId9"/>
    <p:sldLayoutId id="2147483666" r:id="rId10"/>
    <p:sldLayoutId id="2147483668"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jpe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image" Target="../media/image4.jpe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4.jpe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5.xml"/><Relationship Id="rId7" Type="http://schemas.openxmlformats.org/officeDocument/2006/relationships/image" Target="../media/image2.jpeg"/><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4.jpeg"/><Relationship Id="rId4" Type="http://schemas.openxmlformats.org/officeDocument/2006/relationships/image" Target="../media/image5.jpeg"/></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2.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B9B5A19-3592-48E2-BC31-90E092BD6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E2548C40-4C00-4E91-BFA6-84B4D66225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2" name="Rectangle 11">
              <a:extLst>
                <a:ext uri="{FF2B5EF4-FFF2-40B4-BE49-F238E27FC236}">
                  <a16:creationId xmlns:a16="http://schemas.microsoft.com/office/drawing/2014/main" id="{B6EE6BCA-C84E-4BED-B084-F599F7EE689E}"/>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24695526-4BAA-4EFE-91C1-1E446117C0C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00DF9B86-7987-40DC-85D6-479F5A2E87CB}"/>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A5465368-1AF5-43D6-BAD2-6BE8B04D94C7}"/>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0" name="Rectangle 19">
                <a:extLst>
                  <a:ext uri="{FF2B5EF4-FFF2-40B4-BE49-F238E27FC236}">
                    <a16:creationId xmlns:a16="http://schemas.microsoft.com/office/drawing/2014/main" id="{CEB28D27-BDED-4D8C-94FC-58E9323571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7AC833D-449C-45F4-9851-216F3681F2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09528AAE-A1EB-446C-81BE-BA5E4490E4E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8" name="Rectangle 17">
                <a:extLst>
                  <a:ext uri="{FF2B5EF4-FFF2-40B4-BE49-F238E27FC236}">
                    <a16:creationId xmlns:a16="http://schemas.microsoft.com/office/drawing/2014/main" id="{9F7C0F2C-B581-402B-B4C4-6DFB713149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56A6B0D-707F-420B-BF4D-2CB60CCCA0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F8B7A59E-D61A-4BEB-A38A-1E8E5EBB837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22">
            <a:extLst>
              <a:ext uri="{FF2B5EF4-FFF2-40B4-BE49-F238E27FC236}">
                <a16:creationId xmlns:a16="http://schemas.microsoft.com/office/drawing/2014/main" id="{DD99E1B6-CBC4-4306-9DFC-847D6D135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2">
                  <a:alpha val="40000"/>
                </a:schemeClr>
              </a:gs>
              <a:gs pos="37000">
                <a:schemeClr val="bg2">
                  <a:alpha val="4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p>
        </p:txBody>
      </p:sp>
      <p:sp>
        <p:nvSpPr>
          <p:cNvPr id="2" name="Título 1"/>
          <p:cNvSpPr>
            <a:spLocks noGrp="1"/>
          </p:cNvSpPr>
          <p:nvPr>
            <p:ph type="ctrTitle"/>
          </p:nvPr>
        </p:nvSpPr>
        <p:spPr>
          <a:xfrm>
            <a:off x="540000" y="540000"/>
            <a:ext cx="4770048" cy="4259814"/>
          </a:xfrm>
        </p:spPr>
        <p:txBody>
          <a:bodyPr>
            <a:normAutofit/>
          </a:bodyPr>
          <a:lstStyle/>
          <a:p>
            <a:r>
              <a:rPr lang="es-ES" sz="4400">
                <a:ea typeface="+mj-lt"/>
                <a:cs typeface="+mj-lt"/>
              </a:rPr>
              <a:t>Proceso de emisión de bonos de empresas privadas en Honduras frente a otros países</a:t>
            </a:r>
            <a:endParaRPr lang="es-ES" sz="4400"/>
          </a:p>
        </p:txBody>
      </p:sp>
      <p:pic>
        <p:nvPicPr>
          <p:cNvPr id="4" name="Picture 3" descr="Arte de pintura al óleo nuboso">
            <a:extLst>
              <a:ext uri="{FF2B5EF4-FFF2-40B4-BE49-F238E27FC236}">
                <a16:creationId xmlns:a16="http://schemas.microsoft.com/office/drawing/2014/main" id="{009692A9-1FEB-4D86-B98D-B22E92B5DB1B}"/>
              </a:ext>
            </a:extLst>
          </p:cNvPr>
          <p:cNvPicPr>
            <a:picLocks noChangeAspect="1"/>
          </p:cNvPicPr>
          <p:nvPr/>
        </p:nvPicPr>
        <p:blipFill rotWithShape="1">
          <a:blip r:embed="rId2"/>
          <a:srcRect r="37365" b="-3"/>
          <a:stretch/>
        </p:blipFill>
        <p:spPr>
          <a:xfrm>
            <a:off x="5747424" y="10"/>
            <a:ext cx="6444576" cy="6857990"/>
          </a:xfrm>
          <a:prstGeom prst="rect">
            <a:avLst/>
          </a:prstGeom>
        </p:spPr>
      </p:pic>
    </p:spTree>
    <p:extLst>
      <p:ext uri="{BB962C8B-B14F-4D97-AF65-F5344CB8AC3E}">
        <p14:creationId xmlns:p14="http://schemas.microsoft.com/office/powerpoint/2010/main" val="2406273178"/>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22C67C9-92E0-2F44-B8E6-FD32A5D2D2F6}"/>
              </a:ext>
            </a:extLst>
          </p:cNvPr>
          <p:cNvPicPr>
            <a:picLocks noChangeAspect="1"/>
          </p:cNvPicPr>
          <p:nvPr/>
        </p:nvPicPr>
        <p:blipFill>
          <a:blip r:embed="rId3"/>
          <a:stretch>
            <a:fillRect/>
          </a:stretch>
        </p:blipFill>
        <p:spPr>
          <a:xfrm>
            <a:off x="0" y="826134"/>
            <a:ext cx="12192000" cy="5205731"/>
          </a:xfrm>
          <a:prstGeom prst="rect">
            <a:avLst/>
          </a:prstGeom>
        </p:spPr>
      </p:pic>
      <p:sp>
        <p:nvSpPr>
          <p:cNvPr id="5" name="CuadroTexto 12">
            <a:extLst>
              <a:ext uri="{FF2B5EF4-FFF2-40B4-BE49-F238E27FC236}">
                <a16:creationId xmlns:a16="http://schemas.microsoft.com/office/drawing/2014/main" id="{23913A7D-17CF-C448-84D1-61325B42105F}"/>
              </a:ext>
            </a:extLst>
          </p:cNvPr>
          <p:cNvSpPr txBox="1"/>
          <p:nvPr/>
        </p:nvSpPr>
        <p:spPr>
          <a:xfrm>
            <a:off x="-103188" y="6273225"/>
            <a:ext cx="316561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sz="1400" b="1" dirty="0">
                <a:latin typeface="Calibri"/>
                <a:cs typeface="Segoe UI"/>
              </a:rPr>
              <a:t>Fernando Quiroz - 12143055</a:t>
            </a:r>
          </a:p>
        </p:txBody>
      </p:sp>
      <p:pic>
        <p:nvPicPr>
          <p:cNvPr id="6" name="Imagen 14" descr="Foto montaje de la cara de un hombre con traje y corbata&#10;&#10;Descripción generada automáticamente">
            <a:extLst>
              <a:ext uri="{FF2B5EF4-FFF2-40B4-BE49-F238E27FC236}">
                <a16:creationId xmlns:a16="http://schemas.microsoft.com/office/drawing/2014/main" id="{61842821-7D36-BD48-8827-E827F41422F9}"/>
              </a:ext>
            </a:extLst>
          </p:cNvPr>
          <p:cNvPicPr>
            <a:picLocks noChangeAspect="1"/>
          </p:cNvPicPr>
          <p:nvPr/>
        </p:nvPicPr>
        <p:blipFill>
          <a:blip r:embed="rId4"/>
          <a:stretch>
            <a:fillRect/>
          </a:stretch>
        </p:blipFill>
        <p:spPr>
          <a:xfrm>
            <a:off x="171981" y="5274622"/>
            <a:ext cx="1198483" cy="1198483"/>
          </a:xfrm>
          <a:prstGeom prst="rect">
            <a:avLst/>
          </a:prstGeom>
        </p:spPr>
      </p:pic>
    </p:spTree>
    <p:extLst>
      <p:ext uri="{BB962C8B-B14F-4D97-AF65-F5344CB8AC3E}">
        <p14:creationId xmlns:p14="http://schemas.microsoft.com/office/powerpoint/2010/main" val="9244593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40" name="Rectangle 39">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1" name="Oval 40">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2" name="Oval 41">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nvGrpSpPr>
            <p:cNvPr id="43" name="Group 42">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48" name="Rectangle 47">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9" name="Rectangle 48">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44" name="Group 43">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46" name="Rectangle 45">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47" name="Rectangle 46">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45" name="Rectangle 44">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51" name="Rectangle 50">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pic>
        <p:nvPicPr>
          <p:cNvPr id="3" name="Imagen 4">
            <a:extLst>
              <a:ext uri="{FF2B5EF4-FFF2-40B4-BE49-F238E27FC236}">
                <a16:creationId xmlns:a16="http://schemas.microsoft.com/office/drawing/2014/main" id="{CB36BF0D-63F1-4AEC-9666-E03C2E2D7D37}"/>
              </a:ext>
            </a:extLst>
          </p:cNvPr>
          <p:cNvPicPr>
            <a:picLocks noChangeAspect="1"/>
          </p:cNvPicPr>
          <p:nvPr/>
        </p:nvPicPr>
        <p:blipFill rotWithShape="1">
          <a:blip r:embed="rId2">
            <a:alphaModFix/>
          </a:blip>
          <a:srcRect r="1" b="7"/>
          <a:stretch/>
        </p:blipFill>
        <p:spPr>
          <a:xfrm>
            <a:off x="-688" y="-4"/>
            <a:ext cx="12192687" cy="6858000"/>
          </a:xfrm>
          <a:prstGeom prst="rect">
            <a:avLst/>
          </a:prstGeom>
        </p:spPr>
      </p:pic>
      <p:grpSp>
        <p:nvGrpSpPr>
          <p:cNvPr id="53" name="Group 52">
            <a:extLst>
              <a:ext uri="{FF2B5EF4-FFF2-40B4-BE49-F238E27FC236}">
                <a16:creationId xmlns:a16="http://schemas.microsoft.com/office/drawing/2014/main" id="{5697E9DF-ECF5-4EA6-8E3F-160752B889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8101" y="549274"/>
            <a:ext cx="12268203" cy="6308725"/>
            <a:chOff x="-38101" y="549274"/>
            <a:chExt cx="12268203" cy="6308725"/>
          </a:xfrm>
        </p:grpSpPr>
        <p:sp>
          <p:nvSpPr>
            <p:cNvPr id="54" name="Rectangle 53">
              <a:extLst>
                <a:ext uri="{FF2B5EF4-FFF2-40B4-BE49-F238E27FC236}">
                  <a16:creationId xmlns:a16="http://schemas.microsoft.com/office/drawing/2014/main" id="{1DCAAB57-774B-4C3C-B2E2-9BA998704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6096001" y="549274"/>
              <a:ext cx="6096599" cy="6308723"/>
            </a:xfrm>
            <a:prstGeom prst="rect">
              <a:avLst/>
            </a:prstGeom>
            <a:gradFill flip="none" rotWithShape="1">
              <a:gsLst>
                <a:gs pos="30000">
                  <a:schemeClr val="bg1">
                    <a:alpha val="60000"/>
                  </a:schemeClr>
                </a:gs>
                <a:gs pos="0">
                  <a:schemeClr val="bg1">
                    <a:alpha val="80000"/>
                  </a:schemeClr>
                </a:gs>
                <a:gs pos="70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7069F6E5-0E1F-4324-B525-E896EE983D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00" y="549274"/>
              <a:ext cx="6096598" cy="6308723"/>
            </a:xfrm>
            <a:prstGeom prst="rect">
              <a:avLst/>
            </a:prstGeom>
            <a:gradFill flip="none" rotWithShape="1">
              <a:gsLst>
                <a:gs pos="30000">
                  <a:schemeClr val="bg1">
                    <a:alpha val="60000"/>
                  </a:schemeClr>
                </a:gs>
                <a:gs pos="0">
                  <a:schemeClr val="bg1">
                    <a:alpha val="80000"/>
                  </a:schemeClr>
                </a:gs>
                <a:gs pos="70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6" name="Group 55">
              <a:extLst>
                <a:ext uri="{FF2B5EF4-FFF2-40B4-BE49-F238E27FC236}">
                  <a16:creationId xmlns:a16="http://schemas.microsoft.com/office/drawing/2014/main" id="{FDAFA65F-5ED6-4A79-9C73-A1DE583C1A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38101" y="1990722"/>
              <a:ext cx="12268200" cy="4867276"/>
              <a:chOff x="3" y="1"/>
              <a:chExt cx="12268200" cy="4867276"/>
            </a:xfrm>
          </p:grpSpPr>
          <p:sp>
            <p:nvSpPr>
              <p:cNvPr id="63" name="Rectangle 62">
                <a:extLst>
                  <a:ext uri="{FF2B5EF4-FFF2-40B4-BE49-F238E27FC236}">
                    <a16:creationId xmlns:a16="http://schemas.microsoft.com/office/drawing/2014/main" id="{ED04940F-1A28-47CA-BC85-5D0FA90768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633687" y="-633138"/>
                <a:ext cx="4866731" cy="6134100"/>
              </a:xfrm>
              <a:prstGeom prst="rect">
                <a:avLst/>
              </a:prstGeom>
              <a:gradFill flip="none" rotWithShape="1">
                <a:gsLst>
                  <a:gs pos="0">
                    <a:schemeClr val="accent3">
                      <a:alpha val="8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DF2264D0-1772-4B5C-A1F5-C000597317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6767787" y="-633683"/>
                <a:ext cx="4866731" cy="6134100"/>
              </a:xfrm>
              <a:prstGeom prst="rect">
                <a:avLst/>
              </a:prstGeom>
              <a:gradFill flip="none" rotWithShape="1">
                <a:gsLst>
                  <a:gs pos="0">
                    <a:schemeClr val="accent3">
                      <a:alpha val="8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a:extLst>
                <a:ext uri="{FF2B5EF4-FFF2-40B4-BE49-F238E27FC236}">
                  <a16:creationId xmlns:a16="http://schemas.microsoft.com/office/drawing/2014/main" id="{926BB5ED-C44B-4E3E-9A5D-18228C0199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38104" y="3091890"/>
              <a:ext cx="9515473" cy="3766109"/>
              <a:chOff x="2676525" y="0"/>
              <a:chExt cx="9515473" cy="3766109"/>
            </a:xfrm>
          </p:grpSpPr>
          <p:sp>
            <p:nvSpPr>
              <p:cNvPr id="61" name="Rectangle 60">
                <a:extLst>
                  <a:ext uri="{FF2B5EF4-FFF2-40B4-BE49-F238E27FC236}">
                    <a16:creationId xmlns:a16="http://schemas.microsoft.com/office/drawing/2014/main" id="{DD5A1916-1815-43F3-8E57-A5AD558BCA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34262" y="0"/>
                <a:ext cx="4757736" cy="3766109"/>
              </a:xfrm>
              <a:prstGeom prst="rect">
                <a:avLst/>
              </a:prstGeom>
              <a:gradFill flip="none" rotWithShape="1">
                <a:gsLst>
                  <a:gs pos="0">
                    <a:schemeClr val="accent1">
                      <a:alpha val="8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1C758D1E-62C7-4EF3-824F-C2542D216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676525" y="0"/>
                <a:ext cx="4757736" cy="3766109"/>
              </a:xfrm>
              <a:prstGeom prst="rect">
                <a:avLst/>
              </a:prstGeom>
              <a:gradFill flip="none" rotWithShape="1">
                <a:gsLst>
                  <a:gs pos="0">
                    <a:schemeClr val="accent1">
                      <a:alpha val="8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a16="http://schemas.microsoft.com/office/drawing/2014/main" id="{3A3AF6C1-825F-437D-BED2-DEF267D06F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714629" y="3091890"/>
              <a:ext cx="9515473" cy="3766109"/>
              <a:chOff x="0" y="0"/>
              <a:chExt cx="9515473" cy="3766109"/>
            </a:xfrm>
          </p:grpSpPr>
          <p:sp>
            <p:nvSpPr>
              <p:cNvPr id="59" name="Rectangle 58">
                <a:extLst>
                  <a:ext uri="{FF2B5EF4-FFF2-40B4-BE49-F238E27FC236}">
                    <a16:creationId xmlns:a16="http://schemas.microsoft.com/office/drawing/2014/main" id="{0E518F14-B231-4186-ADC0-8339580E8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57737" y="0"/>
                <a:ext cx="4757736" cy="3766109"/>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75A3C29F-2140-4EC1-B779-7A8D725B7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4757736" cy="3766109"/>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ítulo 1">
            <a:extLst>
              <a:ext uri="{FF2B5EF4-FFF2-40B4-BE49-F238E27FC236}">
                <a16:creationId xmlns:a16="http://schemas.microsoft.com/office/drawing/2014/main" id="{CA2D7659-3108-4EC2-BFF8-8C2F36DDDEF9}"/>
              </a:ext>
            </a:extLst>
          </p:cNvPr>
          <p:cNvSpPr>
            <a:spLocks noGrp="1"/>
          </p:cNvSpPr>
          <p:nvPr>
            <p:ph type="title"/>
          </p:nvPr>
        </p:nvSpPr>
        <p:spPr>
          <a:xfrm>
            <a:off x="1673341" y="5238556"/>
            <a:ext cx="9217026" cy="1210396"/>
          </a:xfrm>
        </p:spPr>
        <p:txBody>
          <a:bodyPr vert="horz" lIns="91440" tIns="45720" rIns="91440" bIns="45720" rtlCol="0" anchor="b">
            <a:normAutofit/>
          </a:bodyPr>
          <a:lstStyle/>
          <a:p>
            <a:pPr algn="ctr"/>
            <a:r>
              <a:rPr lang="en-US" sz="3800" b="1" err="1">
                <a:ea typeface="+mj-lt"/>
                <a:cs typeface="+mj-lt"/>
              </a:rPr>
              <a:t>Proceso</a:t>
            </a:r>
            <a:r>
              <a:rPr lang="en-US" sz="3800" b="1">
                <a:ea typeface="+mj-lt"/>
                <a:cs typeface="+mj-lt"/>
              </a:rPr>
              <a:t> de </a:t>
            </a:r>
            <a:r>
              <a:rPr lang="en-US" sz="3800" b="1" err="1">
                <a:ea typeface="+mj-lt"/>
                <a:cs typeface="+mj-lt"/>
              </a:rPr>
              <a:t>Emisión</a:t>
            </a:r>
            <a:r>
              <a:rPr lang="en-US" sz="3800" b="1">
                <a:ea typeface="+mj-lt"/>
                <a:cs typeface="+mj-lt"/>
              </a:rPr>
              <a:t> de Bonos </a:t>
            </a:r>
            <a:r>
              <a:rPr lang="en-US" sz="3800" b="1" err="1">
                <a:ea typeface="+mj-lt"/>
                <a:cs typeface="+mj-lt"/>
              </a:rPr>
              <a:t>Empresas</a:t>
            </a:r>
            <a:r>
              <a:rPr lang="en-US" sz="3800" b="1">
                <a:ea typeface="+mj-lt"/>
                <a:cs typeface="+mj-lt"/>
              </a:rPr>
              <a:t> Privadas </a:t>
            </a:r>
            <a:r>
              <a:rPr lang="en-US" sz="3800" b="1" err="1">
                <a:ea typeface="+mj-lt"/>
                <a:cs typeface="+mj-lt"/>
              </a:rPr>
              <a:t>en</a:t>
            </a:r>
            <a:r>
              <a:rPr lang="en-US" sz="3800" b="1">
                <a:ea typeface="+mj-lt"/>
                <a:cs typeface="+mj-lt"/>
              </a:rPr>
              <a:t> Chile</a:t>
            </a:r>
            <a:endParaRPr lang="es-ES"/>
          </a:p>
        </p:txBody>
      </p:sp>
      <p:pic>
        <p:nvPicPr>
          <p:cNvPr id="32" name="Imagen 9" descr="Cara de un hombre sonriendo&#10;&#10;Descripción generada automáticamente">
            <a:extLst>
              <a:ext uri="{FF2B5EF4-FFF2-40B4-BE49-F238E27FC236}">
                <a16:creationId xmlns:a16="http://schemas.microsoft.com/office/drawing/2014/main" id="{17D37F65-24B1-3F43-A852-047C002C0292}"/>
              </a:ext>
            </a:extLst>
          </p:cNvPr>
          <p:cNvPicPr>
            <a:picLocks noChangeAspect="1"/>
          </p:cNvPicPr>
          <p:nvPr/>
        </p:nvPicPr>
        <p:blipFill>
          <a:blip r:embed="rId3"/>
          <a:stretch>
            <a:fillRect/>
          </a:stretch>
        </p:blipFill>
        <p:spPr>
          <a:xfrm>
            <a:off x="10494179" y="5054912"/>
            <a:ext cx="1204706" cy="1487143"/>
          </a:xfrm>
          <a:prstGeom prst="rect">
            <a:avLst/>
          </a:prstGeom>
        </p:spPr>
      </p:pic>
      <p:sp>
        <p:nvSpPr>
          <p:cNvPr id="33" name="CuadroTexto 15">
            <a:extLst>
              <a:ext uri="{FF2B5EF4-FFF2-40B4-BE49-F238E27FC236}">
                <a16:creationId xmlns:a16="http://schemas.microsoft.com/office/drawing/2014/main" id="{6BEE9E44-80AE-794E-9744-C9A50F45641D}"/>
              </a:ext>
            </a:extLst>
          </p:cNvPr>
          <p:cNvSpPr txBox="1"/>
          <p:nvPr/>
        </p:nvSpPr>
        <p:spPr>
          <a:xfrm>
            <a:off x="10256469" y="6624591"/>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err="1">
                <a:latin typeface="Calibri"/>
              </a:rPr>
              <a:t>Aaron</a:t>
            </a:r>
            <a:r>
              <a:rPr lang="es-ES" sz="1400" b="1" dirty="0">
                <a:latin typeface="Calibri"/>
              </a:rPr>
              <a:t> Godoy-12143054</a:t>
            </a:r>
            <a:endParaRPr lang="es-ES" sz="1400" dirty="0"/>
          </a:p>
        </p:txBody>
      </p:sp>
    </p:spTree>
    <p:extLst>
      <p:ext uri="{BB962C8B-B14F-4D97-AF65-F5344CB8AC3E}">
        <p14:creationId xmlns:p14="http://schemas.microsoft.com/office/powerpoint/2010/main" val="2369100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7F832D9-9E09-40D4-AD67-47851A25D0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93DE0FE-BF33-4B7B-86B8-1AB2CA246105}"/>
              </a:ext>
            </a:extLst>
          </p:cNvPr>
          <p:cNvSpPr>
            <a:spLocks noGrp="1"/>
          </p:cNvSpPr>
          <p:nvPr>
            <p:ph type="title"/>
          </p:nvPr>
        </p:nvSpPr>
        <p:spPr>
          <a:xfrm>
            <a:off x="540000" y="540000"/>
            <a:ext cx="4500561" cy="1953501"/>
          </a:xfrm>
        </p:spPr>
        <p:txBody>
          <a:bodyPr anchor="t">
            <a:normAutofit/>
          </a:bodyPr>
          <a:lstStyle/>
          <a:p>
            <a:r>
              <a:rPr lang="es-HN"/>
              <a:t>Colocación</a:t>
            </a:r>
            <a:endParaRPr lang="es-ES"/>
          </a:p>
        </p:txBody>
      </p:sp>
      <p:sp>
        <p:nvSpPr>
          <p:cNvPr id="3" name="Marcador de contenido 2">
            <a:extLst>
              <a:ext uri="{FF2B5EF4-FFF2-40B4-BE49-F238E27FC236}">
                <a16:creationId xmlns:a16="http://schemas.microsoft.com/office/drawing/2014/main" id="{7FC1566E-1930-4CE7-94FA-64CB6013D087}"/>
              </a:ext>
            </a:extLst>
          </p:cNvPr>
          <p:cNvSpPr>
            <a:spLocks noGrp="1"/>
          </p:cNvSpPr>
          <p:nvPr>
            <p:ph idx="1"/>
          </p:nvPr>
        </p:nvSpPr>
        <p:spPr>
          <a:xfrm>
            <a:off x="652117" y="1459370"/>
            <a:ext cx="10856498" cy="1969530"/>
          </a:xfrm>
        </p:spPr>
        <p:txBody>
          <a:bodyPr vert="horz" lIns="91440" tIns="45720" rIns="91440" bIns="45720" rtlCol="0" anchor="t">
            <a:normAutofit/>
          </a:bodyPr>
          <a:lstStyle/>
          <a:p>
            <a:pPr marL="0" indent="0">
              <a:lnSpc>
                <a:spcPct val="115000"/>
              </a:lnSpc>
              <a:buNone/>
            </a:pPr>
            <a:r>
              <a:rPr lang="es-HN">
                <a:ea typeface="+mn-lt"/>
                <a:cs typeface="+mn-lt"/>
              </a:rPr>
              <a:t>Esta etapa entra en importancia el asesor financiero quien es el que destaca las ventajas del bono a sus inversionistas, existe un plazo habitual no mayor de 36 meses para ser colocado a un inversionista este se indica en el contrato. Pasado este plazo no puede ofrecerse a un inversionista.</a:t>
            </a:r>
            <a:endParaRPr lang="es-ES"/>
          </a:p>
        </p:txBody>
      </p:sp>
      <p:pic>
        <p:nvPicPr>
          <p:cNvPr id="4" name="Imagen 4" descr="Imagen que contiene firmar, tren, parada, verde&#10;&#10;Descripción generada automáticamente">
            <a:extLst>
              <a:ext uri="{FF2B5EF4-FFF2-40B4-BE49-F238E27FC236}">
                <a16:creationId xmlns:a16="http://schemas.microsoft.com/office/drawing/2014/main" id="{C888F554-C88D-48A1-A89F-90AA5E51B752}"/>
              </a:ext>
            </a:extLst>
          </p:cNvPr>
          <p:cNvPicPr>
            <a:picLocks noChangeAspect="1"/>
          </p:cNvPicPr>
          <p:nvPr/>
        </p:nvPicPr>
        <p:blipFill>
          <a:blip r:embed="rId2">
            <a:alphaModFix/>
          </a:blip>
          <a:stretch>
            <a:fillRect/>
          </a:stretch>
        </p:blipFill>
        <p:spPr>
          <a:xfrm>
            <a:off x="2694286" y="2781028"/>
            <a:ext cx="6807916" cy="1903409"/>
          </a:xfrm>
          <a:prstGeom prst="rect">
            <a:avLst/>
          </a:prstGeom>
        </p:spPr>
      </p:pic>
      <p:sp>
        <p:nvSpPr>
          <p:cNvPr id="5" name="CuadroTexto 4">
            <a:extLst>
              <a:ext uri="{FF2B5EF4-FFF2-40B4-BE49-F238E27FC236}">
                <a16:creationId xmlns:a16="http://schemas.microsoft.com/office/drawing/2014/main" id="{D26C6454-C018-460A-90BD-0D5FFED853AC}"/>
              </a:ext>
            </a:extLst>
          </p:cNvPr>
          <p:cNvSpPr txBox="1"/>
          <p:nvPr/>
        </p:nvSpPr>
        <p:spPr>
          <a:xfrm>
            <a:off x="2661424" y="4715107"/>
            <a:ext cx="562554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HN" sz="1400">
                <a:latin typeface="Times New Roman"/>
                <a:cs typeface="Times New Roman"/>
              </a:rPr>
              <a:t>Proceso de emisión de Bonos en Chile. Fuente: Elaboración propia</a:t>
            </a:r>
          </a:p>
        </p:txBody>
      </p:sp>
      <p:pic>
        <p:nvPicPr>
          <p:cNvPr id="7" name="Imagen 9" descr="Cara de un hombre sonriendo&#10;&#10;Descripción generada automáticamente">
            <a:extLst>
              <a:ext uri="{FF2B5EF4-FFF2-40B4-BE49-F238E27FC236}">
                <a16:creationId xmlns:a16="http://schemas.microsoft.com/office/drawing/2014/main" id="{090F1351-AAF8-6A43-9E5E-ECEBFDDA5F23}"/>
              </a:ext>
            </a:extLst>
          </p:cNvPr>
          <p:cNvPicPr>
            <a:picLocks noChangeAspect="1"/>
          </p:cNvPicPr>
          <p:nvPr/>
        </p:nvPicPr>
        <p:blipFill>
          <a:blip r:embed="rId3"/>
          <a:stretch>
            <a:fillRect/>
          </a:stretch>
        </p:blipFill>
        <p:spPr>
          <a:xfrm>
            <a:off x="10578192" y="5059898"/>
            <a:ext cx="1204706" cy="1487143"/>
          </a:xfrm>
          <a:prstGeom prst="rect">
            <a:avLst/>
          </a:prstGeom>
        </p:spPr>
      </p:pic>
      <p:sp>
        <p:nvSpPr>
          <p:cNvPr id="8" name="CuadroTexto 15">
            <a:extLst>
              <a:ext uri="{FF2B5EF4-FFF2-40B4-BE49-F238E27FC236}">
                <a16:creationId xmlns:a16="http://schemas.microsoft.com/office/drawing/2014/main" id="{AC61F13C-0F7A-724A-A9E1-1DA054C55694}"/>
              </a:ext>
            </a:extLst>
          </p:cNvPr>
          <p:cNvSpPr txBox="1"/>
          <p:nvPr/>
        </p:nvSpPr>
        <p:spPr>
          <a:xfrm>
            <a:off x="10340482" y="6629577"/>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err="1">
                <a:latin typeface="Calibri"/>
              </a:rPr>
              <a:t>Aaron</a:t>
            </a:r>
            <a:r>
              <a:rPr lang="es-ES" sz="1400" b="1" dirty="0">
                <a:latin typeface="Calibri"/>
              </a:rPr>
              <a:t> Godoy-12143054</a:t>
            </a:r>
            <a:endParaRPr lang="es-ES" sz="1400" dirty="0"/>
          </a:p>
        </p:txBody>
      </p:sp>
    </p:spTree>
    <p:extLst>
      <p:ext uri="{BB962C8B-B14F-4D97-AF65-F5344CB8AC3E}">
        <p14:creationId xmlns:p14="http://schemas.microsoft.com/office/powerpoint/2010/main" val="246523605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6" name="Group 98">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00" name="Rectangle 99">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1" name="Oval 100">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2" name="Oval 101">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nvGrpSpPr>
            <p:cNvPr id="103" name="Group 102">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08" name="Rectangle 107">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9" name="Rectangle 108">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4" name="Group 103">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06" name="Rectangle 105">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7" name="Rectangle 106">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05" name="Rectangle 104">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97" name="Rectangle 110">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pic>
        <p:nvPicPr>
          <p:cNvPr id="5" name="Imagen 5">
            <a:extLst>
              <a:ext uri="{FF2B5EF4-FFF2-40B4-BE49-F238E27FC236}">
                <a16:creationId xmlns:a16="http://schemas.microsoft.com/office/drawing/2014/main" id="{4A1A5CC9-870E-409E-9557-393B3E71CF23}"/>
              </a:ext>
            </a:extLst>
          </p:cNvPr>
          <p:cNvPicPr>
            <a:picLocks noChangeAspect="1"/>
          </p:cNvPicPr>
          <p:nvPr/>
        </p:nvPicPr>
        <p:blipFill rotWithShape="1">
          <a:blip r:embed="rId2">
            <a:alphaModFix/>
          </a:blip>
          <a:srcRect r="1" b="7"/>
          <a:stretch/>
        </p:blipFill>
        <p:spPr>
          <a:xfrm>
            <a:off x="-688" y="-4"/>
            <a:ext cx="12192687" cy="6858000"/>
          </a:xfrm>
          <a:prstGeom prst="rect">
            <a:avLst/>
          </a:prstGeom>
        </p:spPr>
      </p:pic>
      <p:grpSp>
        <p:nvGrpSpPr>
          <p:cNvPr id="98" name="Group 112">
            <a:extLst>
              <a:ext uri="{FF2B5EF4-FFF2-40B4-BE49-F238E27FC236}">
                <a16:creationId xmlns:a16="http://schemas.microsoft.com/office/drawing/2014/main" id="{5697E9DF-ECF5-4EA6-8E3F-160752B889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8101" y="549274"/>
            <a:ext cx="12268203" cy="6308725"/>
            <a:chOff x="-38101" y="549274"/>
            <a:chExt cx="12268203" cy="6308725"/>
          </a:xfrm>
        </p:grpSpPr>
        <p:sp>
          <p:nvSpPr>
            <p:cNvPr id="114" name="Rectangle 113">
              <a:extLst>
                <a:ext uri="{FF2B5EF4-FFF2-40B4-BE49-F238E27FC236}">
                  <a16:creationId xmlns:a16="http://schemas.microsoft.com/office/drawing/2014/main" id="{1DCAAB57-774B-4C3C-B2E2-9BA998704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6096001" y="549274"/>
              <a:ext cx="6096599" cy="6308723"/>
            </a:xfrm>
            <a:prstGeom prst="rect">
              <a:avLst/>
            </a:prstGeom>
            <a:gradFill flip="none" rotWithShape="1">
              <a:gsLst>
                <a:gs pos="30000">
                  <a:schemeClr val="bg1">
                    <a:alpha val="60000"/>
                  </a:schemeClr>
                </a:gs>
                <a:gs pos="0">
                  <a:schemeClr val="bg1">
                    <a:alpha val="80000"/>
                  </a:schemeClr>
                </a:gs>
                <a:gs pos="70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7069F6E5-0E1F-4324-B525-E896EE983D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00" y="549274"/>
              <a:ext cx="6096598" cy="6308723"/>
            </a:xfrm>
            <a:prstGeom prst="rect">
              <a:avLst/>
            </a:prstGeom>
            <a:gradFill flip="none" rotWithShape="1">
              <a:gsLst>
                <a:gs pos="30000">
                  <a:schemeClr val="bg1">
                    <a:alpha val="60000"/>
                  </a:schemeClr>
                </a:gs>
                <a:gs pos="0">
                  <a:schemeClr val="bg1">
                    <a:alpha val="80000"/>
                  </a:schemeClr>
                </a:gs>
                <a:gs pos="70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a:extLst>
                <a:ext uri="{FF2B5EF4-FFF2-40B4-BE49-F238E27FC236}">
                  <a16:creationId xmlns:a16="http://schemas.microsoft.com/office/drawing/2014/main" id="{FDAFA65F-5ED6-4A79-9C73-A1DE583C1A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38101" y="1990722"/>
              <a:ext cx="12268200" cy="4867276"/>
              <a:chOff x="3" y="1"/>
              <a:chExt cx="12268200" cy="4867276"/>
            </a:xfrm>
          </p:grpSpPr>
          <p:sp>
            <p:nvSpPr>
              <p:cNvPr id="123" name="Rectangle 122">
                <a:extLst>
                  <a:ext uri="{FF2B5EF4-FFF2-40B4-BE49-F238E27FC236}">
                    <a16:creationId xmlns:a16="http://schemas.microsoft.com/office/drawing/2014/main" id="{ED04940F-1A28-47CA-BC85-5D0FA90768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633687" y="-633138"/>
                <a:ext cx="4866731" cy="6134100"/>
              </a:xfrm>
              <a:prstGeom prst="rect">
                <a:avLst/>
              </a:prstGeom>
              <a:gradFill flip="none" rotWithShape="1">
                <a:gsLst>
                  <a:gs pos="0">
                    <a:schemeClr val="accent3">
                      <a:alpha val="8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Rectangle 123">
                <a:extLst>
                  <a:ext uri="{FF2B5EF4-FFF2-40B4-BE49-F238E27FC236}">
                    <a16:creationId xmlns:a16="http://schemas.microsoft.com/office/drawing/2014/main" id="{DF2264D0-1772-4B5C-A1F5-C000597317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6767787" y="-633683"/>
                <a:ext cx="4866731" cy="6134100"/>
              </a:xfrm>
              <a:prstGeom prst="rect">
                <a:avLst/>
              </a:prstGeom>
              <a:gradFill flip="none" rotWithShape="1">
                <a:gsLst>
                  <a:gs pos="0">
                    <a:schemeClr val="accent3">
                      <a:alpha val="8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7" name="Group 116">
              <a:extLst>
                <a:ext uri="{FF2B5EF4-FFF2-40B4-BE49-F238E27FC236}">
                  <a16:creationId xmlns:a16="http://schemas.microsoft.com/office/drawing/2014/main" id="{926BB5ED-C44B-4E3E-9A5D-18228C0199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38104" y="3091890"/>
              <a:ext cx="9515473" cy="3766109"/>
              <a:chOff x="2676525" y="0"/>
              <a:chExt cx="9515473" cy="3766109"/>
            </a:xfrm>
          </p:grpSpPr>
          <p:sp>
            <p:nvSpPr>
              <p:cNvPr id="121" name="Rectangle 120">
                <a:extLst>
                  <a:ext uri="{FF2B5EF4-FFF2-40B4-BE49-F238E27FC236}">
                    <a16:creationId xmlns:a16="http://schemas.microsoft.com/office/drawing/2014/main" id="{DD5A1916-1815-43F3-8E57-A5AD558BCA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34262" y="0"/>
                <a:ext cx="4757736" cy="3766109"/>
              </a:xfrm>
              <a:prstGeom prst="rect">
                <a:avLst/>
              </a:prstGeom>
              <a:gradFill flip="none" rotWithShape="1">
                <a:gsLst>
                  <a:gs pos="0">
                    <a:schemeClr val="accent1">
                      <a:alpha val="8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1C758D1E-62C7-4EF3-824F-C2542D216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676525" y="0"/>
                <a:ext cx="4757736" cy="3766109"/>
              </a:xfrm>
              <a:prstGeom prst="rect">
                <a:avLst/>
              </a:prstGeom>
              <a:gradFill flip="none" rotWithShape="1">
                <a:gsLst>
                  <a:gs pos="0">
                    <a:schemeClr val="accent1">
                      <a:alpha val="8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8" name="Group 117">
              <a:extLst>
                <a:ext uri="{FF2B5EF4-FFF2-40B4-BE49-F238E27FC236}">
                  <a16:creationId xmlns:a16="http://schemas.microsoft.com/office/drawing/2014/main" id="{3A3AF6C1-825F-437D-BED2-DEF267D06F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714629" y="3091890"/>
              <a:ext cx="9515473" cy="3766109"/>
              <a:chOff x="0" y="0"/>
              <a:chExt cx="9515473" cy="3766109"/>
            </a:xfrm>
          </p:grpSpPr>
          <p:sp>
            <p:nvSpPr>
              <p:cNvPr id="119" name="Rectangle 118">
                <a:extLst>
                  <a:ext uri="{FF2B5EF4-FFF2-40B4-BE49-F238E27FC236}">
                    <a16:creationId xmlns:a16="http://schemas.microsoft.com/office/drawing/2014/main" id="{0E518F14-B231-4186-ADC0-8339580E8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57737" y="0"/>
                <a:ext cx="4757736" cy="3766109"/>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Rectangle 119">
                <a:extLst>
                  <a:ext uri="{FF2B5EF4-FFF2-40B4-BE49-F238E27FC236}">
                    <a16:creationId xmlns:a16="http://schemas.microsoft.com/office/drawing/2014/main" id="{75A3C29F-2140-4EC1-B779-7A8D725B7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4757736" cy="3766109"/>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ítulo 1">
            <a:extLst>
              <a:ext uri="{FF2B5EF4-FFF2-40B4-BE49-F238E27FC236}">
                <a16:creationId xmlns:a16="http://schemas.microsoft.com/office/drawing/2014/main" id="{CA2D7659-3108-4EC2-BFF8-8C2F36DDDEF9}"/>
              </a:ext>
            </a:extLst>
          </p:cNvPr>
          <p:cNvSpPr>
            <a:spLocks noGrp="1"/>
          </p:cNvSpPr>
          <p:nvPr>
            <p:ph type="title"/>
          </p:nvPr>
        </p:nvSpPr>
        <p:spPr>
          <a:xfrm>
            <a:off x="1190121" y="5470873"/>
            <a:ext cx="10053367" cy="1210396"/>
          </a:xfrm>
        </p:spPr>
        <p:txBody>
          <a:bodyPr vert="horz" lIns="91440" tIns="45720" rIns="91440" bIns="45720" rtlCol="0" anchor="b">
            <a:normAutofit/>
          </a:bodyPr>
          <a:lstStyle/>
          <a:p>
            <a:pPr algn="ctr"/>
            <a:r>
              <a:rPr lang="en-US" sz="3800" b="1" err="1">
                <a:ea typeface="+mj-lt"/>
                <a:cs typeface="+mj-lt"/>
              </a:rPr>
              <a:t>Proceso</a:t>
            </a:r>
            <a:r>
              <a:rPr lang="en-US" sz="3800" b="1">
                <a:ea typeface="+mj-lt"/>
                <a:cs typeface="+mj-lt"/>
              </a:rPr>
              <a:t> de </a:t>
            </a:r>
            <a:r>
              <a:rPr lang="en-US" sz="3800" b="1" err="1">
                <a:ea typeface="+mj-lt"/>
                <a:cs typeface="+mj-lt"/>
              </a:rPr>
              <a:t>Emisión</a:t>
            </a:r>
            <a:r>
              <a:rPr lang="en-US" sz="3800" b="1">
                <a:ea typeface="+mj-lt"/>
                <a:cs typeface="+mj-lt"/>
              </a:rPr>
              <a:t> de Bonos </a:t>
            </a:r>
            <a:r>
              <a:rPr lang="en-US" sz="3800" b="1" err="1">
                <a:ea typeface="+mj-lt"/>
                <a:cs typeface="+mj-lt"/>
              </a:rPr>
              <a:t>Empresas</a:t>
            </a:r>
            <a:r>
              <a:rPr lang="en-US" sz="3800" b="1">
                <a:ea typeface="+mj-lt"/>
                <a:cs typeface="+mj-lt"/>
              </a:rPr>
              <a:t> Privadas </a:t>
            </a:r>
            <a:r>
              <a:rPr lang="en-US" sz="3800" b="1" err="1">
                <a:ea typeface="+mj-lt"/>
                <a:cs typeface="+mj-lt"/>
              </a:rPr>
              <a:t>en</a:t>
            </a:r>
            <a:r>
              <a:rPr lang="en-US" sz="3800" b="1">
                <a:ea typeface="+mj-lt"/>
                <a:cs typeface="+mj-lt"/>
              </a:rPr>
              <a:t> Reino </a:t>
            </a:r>
            <a:r>
              <a:rPr lang="en-US" sz="3800" b="1" err="1">
                <a:ea typeface="+mj-lt"/>
                <a:cs typeface="+mj-lt"/>
              </a:rPr>
              <a:t>Unido</a:t>
            </a:r>
            <a:endParaRPr lang="es-ES" err="1"/>
          </a:p>
        </p:txBody>
      </p:sp>
      <p:pic>
        <p:nvPicPr>
          <p:cNvPr id="30" name="Imagen 11" descr="Una persona sonriendo&#10;&#10;Descripción generada automáticamente">
            <a:extLst>
              <a:ext uri="{FF2B5EF4-FFF2-40B4-BE49-F238E27FC236}">
                <a16:creationId xmlns:a16="http://schemas.microsoft.com/office/drawing/2014/main" id="{EC8A2FDF-6DE0-E644-82F6-A95D08B95C96}"/>
              </a:ext>
            </a:extLst>
          </p:cNvPr>
          <p:cNvPicPr>
            <a:picLocks noChangeAspect="1"/>
          </p:cNvPicPr>
          <p:nvPr/>
        </p:nvPicPr>
        <p:blipFill>
          <a:blip r:embed="rId3"/>
          <a:stretch>
            <a:fillRect/>
          </a:stretch>
        </p:blipFill>
        <p:spPr>
          <a:xfrm>
            <a:off x="370481" y="62768"/>
            <a:ext cx="1276350" cy="1533525"/>
          </a:xfrm>
          <a:prstGeom prst="rect">
            <a:avLst/>
          </a:prstGeom>
        </p:spPr>
      </p:pic>
      <p:sp>
        <p:nvSpPr>
          <p:cNvPr id="31" name="CuadroTexto 17">
            <a:extLst>
              <a:ext uri="{FF2B5EF4-FFF2-40B4-BE49-F238E27FC236}">
                <a16:creationId xmlns:a16="http://schemas.microsoft.com/office/drawing/2014/main" id="{1C615854-BE6C-DE48-BD19-9DC2882C58A9}"/>
              </a:ext>
            </a:extLst>
          </p:cNvPr>
          <p:cNvSpPr txBox="1"/>
          <p:nvPr/>
        </p:nvSpPr>
        <p:spPr>
          <a:xfrm>
            <a:off x="-55808" y="1480290"/>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1781721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7">
            <a:extLst>
              <a:ext uri="{FF2B5EF4-FFF2-40B4-BE49-F238E27FC236}">
                <a16:creationId xmlns:a16="http://schemas.microsoft.com/office/drawing/2014/main" id="{7BA10581-08F2-4D9E-8CB4-07ECFEE95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9">
            <a:extLst>
              <a:ext uri="{FF2B5EF4-FFF2-40B4-BE49-F238E27FC236}">
                <a16:creationId xmlns:a16="http://schemas.microsoft.com/office/drawing/2014/main" id="{59E2092A-4250-4BDD-AC6C-CA57E30DDD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266875" cy="6858000"/>
            <a:chOff x="0" y="0"/>
            <a:chExt cx="7266875" cy="6858000"/>
          </a:xfrm>
        </p:grpSpPr>
        <p:sp>
          <p:nvSpPr>
            <p:cNvPr id="18" name="Freeform: Shape 10">
              <a:extLst>
                <a:ext uri="{FF2B5EF4-FFF2-40B4-BE49-F238E27FC236}">
                  <a16:creationId xmlns:a16="http://schemas.microsoft.com/office/drawing/2014/main" id="{FA1EE7D2-EB27-4C6C-8E54-CBCDDCA178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3600"/>
              <a:ext cx="7266875" cy="6854400"/>
            </a:xfrm>
            <a:custGeom>
              <a:avLst/>
              <a:gdLst>
                <a:gd name="connsiteX0" fmla="*/ 3839675 w 7266875"/>
                <a:gd name="connsiteY0" fmla="*/ 0 h 6854400"/>
                <a:gd name="connsiteX1" fmla="*/ 7266875 w 7266875"/>
                <a:gd name="connsiteY1" fmla="*/ 3427200 h 6854400"/>
                <a:gd name="connsiteX2" fmla="*/ 3839675 w 7266875"/>
                <a:gd name="connsiteY2" fmla="*/ 6854400 h 6854400"/>
                <a:gd name="connsiteX3" fmla="*/ 3489264 w 7266875"/>
                <a:gd name="connsiteY3" fmla="*/ 6836706 h 6854400"/>
                <a:gd name="connsiteX4" fmla="*/ 3327588 w 7266875"/>
                <a:gd name="connsiteY4" fmla="*/ 6816161 h 6854400"/>
                <a:gd name="connsiteX5" fmla="*/ 3174464 w 7266875"/>
                <a:gd name="connsiteY5" fmla="*/ 6839531 h 6854400"/>
                <a:gd name="connsiteX6" fmla="*/ 2880000 w 7266875"/>
                <a:gd name="connsiteY6" fmla="*/ 6854400 h 6854400"/>
                <a:gd name="connsiteX7" fmla="*/ 0 w 7266875"/>
                <a:gd name="connsiteY7" fmla="*/ 3974400 h 6854400"/>
                <a:gd name="connsiteX8" fmla="*/ 226325 w 7266875"/>
                <a:gd name="connsiteY8" fmla="*/ 2853374 h 6854400"/>
                <a:gd name="connsiteX9" fmla="*/ 258015 w 7266875"/>
                <a:gd name="connsiteY9" fmla="*/ 2787590 h 6854400"/>
                <a:gd name="connsiteX10" fmla="*/ 224445 w 7266875"/>
                <a:gd name="connsiteY10" fmla="*/ 2657030 h 6854400"/>
                <a:gd name="connsiteX11" fmla="*/ 180561 w 7266875"/>
                <a:gd name="connsiteY11" fmla="*/ 2221714 h 6854400"/>
                <a:gd name="connsiteX12" fmla="*/ 2340561 w 7266875"/>
                <a:gd name="connsiteY12" fmla="*/ 61714 h 6854400"/>
                <a:gd name="connsiteX13" fmla="*/ 2828370 w 7266875"/>
                <a:gd name="connsiteY13" fmla="*/ 117025 h 6854400"/>
                <a:gd name="connsiteX14" fmla="*/ 2891183 w 7266875"/>
                <a:gd name="connsiteY14" fmla="*/ 134017 h 6854400"/>
                <a:gd name="connsiteX15" fmla="*/ 2983165 w 7266875"/>
                <a:gd name="connsiteY15" fmla="*/ 107897 h 6854400"/>
                <a:gd name="connsiteX16" fmla="*/ 3839675 w 7266875"/>
                <a:gd name="connsiteY16" fmla="*/ 0 h 685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66875" h="6854400">
                  <a:moveTo>
                    <a:pt x="3839675" y="0"/>
                  </a:moveTo>
                  <a:cubicBezTo>
                    <a:pt x="5732465" y="0"/>
                    <a:pt x="7266875" y="1534410"/>
                    <a:pt x="7266875" y="3427200"/>
                  </a:cubicBezTo>
                  <a:cubicBezTo>
                    <a:pt x="7266875" y="5319990"/>
                    <a:pt x="5732465" y="6854400"/>
                    <a:pt x="3839675" y="6854400"/>
                  </a:cubicBezTo>
                  <a:cubicBezTo>
                    <a:pt x="3721376" y="6854400"/>
                    <a:pt x="3604476" y="6848406"/>
                    <a:pt x="3489264" y="6836706"/>
                  </a:cubicBezTo>
                  <a:lnTo>
                    <a:pt x="3327588" y="6816161"/>
                  </a:lnTo>
                  <a:lnTo>
                    <a:pt x="3174464" y="6839531"/>
                  </a:lnTo>
                  <a:cubicBezTo>
                    <a:pt x="3077646" y="6849363"/>
                    <a:pt x="2979412" y="6854400"/>
                    <a:pt x="2880000" y="6854400"/>
                  </a:cubicBezTo>
                  <a:cubicBezTo>
                    <a:pt x="1289420" y="6854400"/>
                    <a:pt x="0" y="5564980"/>
                    <a:pt x="0" y="3974400"/>
                  </a:cubicBezTo>
                  <a:cubicBezTo>
                    <a:pt x="0" y="3576755"/>
                    <a:pt x="80589" y="3197933"/>
                    <a:pt x="226325" y="2853374"/>
                  </a:cubicBezTo>
                  <a:lnTo>
                    <a:pt x="258015" y="2787590"/>
                  </a:lnTo>
                  <a:lnTo>
                    <a:pt x="224445" y="2657030"/>
                  </a:lnTo>
                  <a:cubicBezTo>
                    <a:pt x="195672" y="2516419"/>
                    <a:pt x="180561" y="2370831"/>
                    <a:pt x="180561" y="2221714"/>
                  </a:cubicBezTo>
                  <a:cubicBezTo>
                    <a:pt x="180561" y="1028779"/>
                    <a:pt x="1147626" y="61714"/>
                    <a:pt x="2340561" y="61714"/>
                  </a:cubicBezTo>
                  <a:cubicBezTo>
                    <a:pt x="2508318" y="61714"/>
                    <a:pt x="2671608" y="80838"/>
                    <a:pt x="2828370" y="117025"/>
                  </a:cubicBezTo>
                  <a:lnTo>
                    <a:pt x="2891183" y="134017"/>
                  </a:lnTo>
                  <a:lnTo>
                    <a:pt x="2983165" y="107897"/>
                  </a:lnTo>
                  <a:cubicBezTo>
                    <a:pt x="3256928" y="37461"/>
                    <a:pt x="3543927" y="0"/>
                    <a:pt x="3839675" y="0"/>
                  </a:cubicBezTo>
                  <a:close/>
                </a:path>
              </a:pathLst>
            </a:custGeom>
            <a:solidFill>
              <a:schemeClr val="bg2">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Oval 11">
              <a:extLst>
                <a:ext uri="{FF2B5EF4-FFF2-40B4-BE49-F238E27FC236}">
                  <a16:creationId xmlns:a16="http://schemas.microsoft.com/office/drawing/2014/main" id="{A73CF8FD-0917-4279-B6E7-120EE392F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1094400"/>
              <a:ext cx="5760000" cy="5760000"/>
            </a:xfrm>
            <a:prstGeom prst="ellipse">
              <a:avLst/>
            </a:prstGeom>
            <a:solidFill>
              <a:schemeClr val="accent1">
                <a:alpha val="4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2">
              <a:extLst>
                <a:ext uri="{FF2B5EF4-FFF2-40B4-BE49-F238E27FC236}">
                  <a16:creationId xmlns:a16="http://schemas.microsoft.com/office/drawing/2014/main" id="{F3A3FA15-CF3D-4F2B-BB5C-18E5DB3057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180561" y="61714"/>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13">
              <a:extLst>
                <a:ext uri="{FF2B5EF4-FFF2-40B4-BE49-F238E27FC236}">
                  <a16:creationId xmlns:a16="http://schemas.microsoft.com/office/drawing/2014/main" id="{F776AED5-83E6-4A3D-B609-7CCABAD440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12475" y="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ítulo 1">
            <a:extLst>
              <a:ext uri="{FF2B5EF4-FFF2-40B4-BE49-F238E27FC236}">
                <a16:creationId xmlns:a16="http://schemas.microsoft.com/office/drawing/2014/main" id="{05B76C03-319A-470B-A343-961D6DC32CF3}"/>
              </a:ext>
            </a:extLst>
          </p:cNvPr>
          <p:cNvSpPr>
            <a:spLocks noGrp="1"/>
          </p:cNvSpPr>
          <p:nvPr>
            <p:ph type="title"/>
          </p:nvPr>
        </p:nvSpPr>
        <p:spPr>
          <a:xfrm>
            <a:off x="540000" y="833015"/>
            <a:ext cx="5958000" cy="5202026"/>
          </a:xfrm>
        </p:spPr>
        <p:txBody>
          <a:bodyPr anchor="ctr">
            <a:normAutofit/>
          </a:bodyPr>
          <a:lstStyle/>
          <a:p>
            <a:pPr algn="ctr"/>
            <a:r>
              <a:rPr lang="es-HN" sz="8800"/>
              <a:t>Estructura de la emisión de bonos:</a:t>
            </a:r>
            <a:endParaRPr lang="es-ES" sz="8800"/>
          </a:p>
        </p:txBody>
      </p:sp>
      <p:sp>
        <p:nvSpPr>
          <p:cNvPr id="3" name="Marcador de contenido 2">
            <a:extLst>
              <a:ext uri="{FF2B5EF4-FFF2-40B4-BE49-F238E27FC236}">
                <a16:creationId xmlns:a16="http://schemas.microsoft.com/office/drawing/2014/main" id="{FD02C527-0AE0-4DB1-B178-53770916C700}"/>
              </a:ext>
            </a:extLst>
          </p:cNvPr>
          <p:cNvSpPr>
            <a:spLocks noGrp="1"/>
          </p:cNvSpPr>
          <p:nvPr>
            <p:ph idx="1"/>
          </p:nvPr>
        </p:nvSpPr>
        <p:spPr>
          <a:xfrm>
            <a:off x="7104062" y="540347"/>
            <a:ext cx="4537075" cy="5760000"/>
          </a:xfrm>
        </p:spPr>
        <p:txBody>
          <a:bodyPr vert="horz" lIns="91440" tIns="45720" rIns="91440" bIns="45720" rtlCol="0" anchor="ctr">
            <a:normAutofit/>
          </a:bodyPr>
          <a:lstStyle/>
          <a:p>
            <a:pPr marL="0" indent="0" algn="just">
              <a:lnSpc>
                <a:spcPct val="115000"/>
              </a:lnSpc>
              <a:buNone/>
            </a:pPr>
            <a:r>
              <a:rPr lang="es-HN" sz="1100" dirty="0">
                <a:ea typeface="+mn-lt"/>
                <a:cs typeface="+mn-lt"/>
              </a:rPr>
              <a:t>La estructura y los términos de una emisión de bonos pueden variar dependiendo de las necesidades de financiamiento del prestatario. Sin embargo, las etapas en cualquier emisión de bonos son en general las mismas, independientemente de la complejidad de la transacción en particular, y los principales documentos utilizados son comunes a la mayoría de las emisiones de bonos.</a:t>
            </a:r>
            <a:endParaRPr lang="es-ES" sz="1100" dirty="0"/>
          </a:p>
          <a:p>
            <a:pPr marL="0" indent="0" algn="just">
              <a:lnSpc>
                <a:spcPct val="115000"/>
              </a:lnSpc>
              <a:buNone/>
            </a:pPr>
            <a:r>
              <a:rPr lang="es-HN" sz="1100" dirty="0">
                <a:ea typeface="+mn-lt"/>
                <a:cs typeface="+mn-lt"/>
              </a:rPr>
              <a:t>Las etapas de una emisión de bonos:</a:t>
            </a:r>
            <a:endParaRPr lang="es-ES" sz="1100" dirty="0"/>
          </a:p>
          <a:p>
            <a:pPr marL="0" indent="0" algn="just">
              <a:lnSpc>
                <a:spcPct val="115000"/>
              </a:lnSpc>
              <a:buNone/>
            </a:pPr>
            <a:r>
              <a:rPr lang="es-HN" sz="1100" dirty="0">
                <a:ea typeface="+mn-lt"/>
                <a:cs typeface="+mn-lt"/>
              </a:rPr>
              <a:t>La emisión de bonos se divide en 4 etapas: Pre-lanzamiento, lanzamiento, emisión, y post- lanzamiento.</a:t>
            </a:r>
            <a:endParaRPr lang="es-ES" sz="1100" dirty="0"/>
          </a:p>
          <a:p>
            <a:pPr marL="0" indent="0" algn="just">
              <a:lnSpc>
                <a:spcPct val="115000"/>
              </a:lnSpc>
              <a:buNone/>
            </a:pPr>
            <a:r>
              <a:rPr lang="es-HN" sz="1100" b="1" dirty="0">
                <a:ea typeface="+mn-lt"/>
                <a:cs typeface="+mn-lt"/>
              </a:rPr>
              <a:t>Pre-lanzamiento</a:t>
            </a:r>
          </a:p>
          <a:p>
            <a:pPr marL="0" indent="0" algn="just">
              <a:lnSpc>
                <a:spcPct val="115000"/>
              </a:lnSpc>
              <a:buNone/>
            </a:pPr>
            <a:r>
              <a:rPr lang="es-HN" sz="1100" b="1" dirty="0">
                <a:ea typeface="+mn-lt"/>
                <a:cs typeface="+mn-lt"/>
              </a:rPr>
              <a:t>Lanzamiento</a:t>
            </a:r>
          </a:p>
          <a:p>
            <a:pPr marL="0" indent="0" algn="just">
              <a:lnSpc>
                <a:spcPct val="115000"/>
              </a:lnSpc>
              <a:buNone/>
            </a:pPr>
            <a:r>
              <a:rPr lang="es-HN" sz="1100" b="1" dirty="0">
                <a:ea typeface="+mn-lt"/>
                <a:cs typeface="+mn-lt"/>
              </a:rPr>
              <a:t>Emisión</a:t>
            </a:r>
          </a:p>
          <a:p>
            <a:pPr marL="0" indent="0" algn="just">
              <a:lnSpc>
                <a:spcPct val="115000"/>
              </a:lnSpc>
              <a:buNone/>
            </a:pPr>
            <a:r>
              <a:rPr lang="es-HN" sz="1100" b="1" dirty="0">
                <a:ea typeface="+mn-lt"/>
                <a:cs typeface="+mn-lt"/>
              </a:rPr>
              <a:t>Post-lanzamiento</a:t>
            </a:r>
            <a:endParaRPr lang="es-ES" sz="1100" dirty="0"/>
          </a:p>
        </p:txBody>
      </p:sp>
      <p:pic>
        <p:nvPicPr>
          <p:cNvPr id="10" name="Imagen 11" descr="Una persona sonriendo&#10;&#10;Descripción generada automáticamente">
            <a:extLst>
              <a:ext uri="{FF2B5EF4-FFF2-40B4-BE49-F238E27FC236}">
                <a16:creationId xmlns:a16="http://schemas.microsoft.com/office/drawing/2014/main" id="{373F0412-58E2-0A49-AD2E-FB7A0FD94E35}"/>
              </a:ext>
            </a:extLst>
          </p:cNvPr>
          <p:cNvPicPr>
            <a:picLocks noChangeAspect="1"/>
          </p:cNvPicPr>
          <p:nvPr/>
        </p:nvPicPr>
        <p:blipFill>
          <a:blip r:embed="rId2"/>
          <a:stretch>
            <a:fillRect/>
          </a:stretch>
        </p:blipFill>
        <p:spPr>
          <a:xfrm>
            <a:off x="426289" y="4790547"/>
            <a:ext cx="1276350" cy="1533525"/>
          </a:xfrm>
          <a:prstGeom prst="rect">
            <a:avLst/>
          </a:prstGeom>
        </p:spPr>
      </p:pic>
      <p:sp>
        <p:nvSpPr>
          <p:cNvPr id="11" name="CuadroTexto 17">
            <a:extLst>
              <a:ext uri="{FF2B5EF4-FFF2-40B4-BE49-F238E27FC236}">
                <a16:creationId xmlns:a16="http://schemas.microsoft.com/office/drawing/2014/main" id="{D998A368-127C-384E-81FE-2754894E2D04}"/>
              </a:ext>
            </a:extLst>
          </p:cNvPr>
          <p:cNvSpPr txBox="1"/>
          <p:nvPr/>
        </p:nvSpPr>
        <p:spPr>
          <a:xfrm>
            <a:off x="0" y="6208069"/>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264304667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7F6730-8F76-4239-8CBA-B914B02A75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DE11E5CC-3C1F-4093-97B6-6433FBF9A9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12" name="Rectangle 11">
              <a:extLst>
                <a:ext uri="{FF2B5EF4-FFF2-40B4-BE49-F238E27FC236}">
                  <a16:creationId xmlns:a16="http://schemas.microsoft.com/office/drawing/2014/main" id="{28D720AE-B07F-482D-B526-4A9C632DA76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76F0BCA-E2AA-4AED-9091-1E820FF25B5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571D2B33-982E-4EC0-9252-B8A7383C965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9250D86D-299E-4837-B82C-B97DACC9754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20" name="Rectangle 19">
                <a:extLst>
                  <a:ext uri="{FF2B5EF4-FFF2-40B4-BE49-F238E27FC236}">
                    <a16:creationId xmlns:a16="http://schemas.microsoft.com/office/drawing/2014/main" id="{F74EFAF9-4DE5-4C1F-BF17-0A5930FFFA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857D782-AB09-4CB1-A94A-54F935E709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94E95A3B-E29B-40AA-B9DD-FF0BA512FD7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8" name="Rectangle 17">
                <a:extLst>
                  <a:ext uri="{FF2B5EF4-FFF2-40B4-BE49-F238E27FC236}">
                    <a16:creationId xmlns:a16="http://schemas.microsoft.com/office/drawing/2014/main" id="{1A71F79C-8170-4729-A592-753969B849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AE5C556-02CA-4512-9F5F-7088484CF7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B75FD132-C2ED-4807-B2DA-D428F9C449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3" name="Rectangle 22">
            <a:extLst>
              <a:ext uri="{FF2B5EF4-FFF2-40B4-BE49-F238E27FC236}">
                <a16:creationId xmlns:a16="http://schemas.microsoft.com/office/drawing/2014/main" id="{71967F12-B0C4-4D31-8D63-89945DCD29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bg2">
                  <a:alpha val="40000"/>
                </a:schemeClr>
              </a:gs>
              <a:gs pos="37000">
                <a:schemeClr val="bg2">
                  <a:alpha val="4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ítulo 1">
            <a:extLst>
              <a:ext uri="{FF2B5EF4-FFF2-40B4-BE49-F238E27FC236}">
                <a16:creationId xmlns:a16="http://schemas.microsoft.com/office/drawing/2014/main" id="{7CB42718-21DC-4D1E-A406-082E7EC782EA}"/>
              </a:ext>
            </a:extLst>
          </p:cNvPr>
          <p:cNvSpPr>
            <a:spLocks noGrp="1"/>
          </p:cNvSpPr>
          <p:nvPr>
            <p:ph type="title"/>
          </p:nvPr>
        </p:nvSpPr>
        <p:spPr>
          <a:xfrm>
            <a:off x="540000" y="4136400"/>
            <a:ext cx="4500561" cy="2181946"/>
          </a:xfrm>
        </p:spPr>
        <p:txBody>
          <a:bodyPr anchor="b">
            <a:normAutofit/>
          </a:bodyPr>
          <a:lstStyle/>
          <a:p>
            <a:r>
              <a:rPr lang="es-HN" sz="4700" b="1">
                <a:ea typeface="+mj-lt"/>
                <a:cs typeface="+mj-lt"/>
              </a:rPr>
              <a:t>Calendario de una emisión de bonos:</a:t>
            </a:r>
            <a:endParaRPr lang="es-ES" sz="4700"/>
          </a:p>
        </p:txBody>
      </p:sp>
      <p:sp>
        <p:nvSpPr>
          <p:cNvPr id="3" name="Marcador de contenido 2">
            <a:extLst>
              <a:ext uri="{FF2B5EF4-FFF2-40B4-BE49-F238E27FC236}">
                <a16:creationId xmlns:a16="http://schemas.microsoft.com/office/drawing/2014/main" id="{20E550D4-6564-4421-8E9E-94DF6AE6BA80}"/>
              </a:ext>
            </a:extLst>
          </p:cNvPr>
          <p:cNvSpPr>
            <a:spLocks noGrp="1"/>
          </p:cNvSpPr>
          <p:nvPr>
            <p:ph idx="1"/>
          </p:nvPr>
        </p:nvSpPr>
        <p:spPr>
          <a:xfrm>
            <a:off x="540000" y="540000"/>
            <a:ext cx="4500562" cy="3361604"/>
          </a:xfrm>
        </p:spPr>
        <p:txBody>
          <a:bodyPr vert="horz" lIns="91440" tIns="45720" rIns="91440" bIns="45720" rtlCol="0" anchor="t">
            <a:normAutofit/>
          </a:bodyPr>
          <a:lstStyle/>
          <a:p>
            <a:pPr marL="0" indent="0" algn="just">
              <a:lnSpc>
                <a:spcPct val="115000"/>
              </a:lnSpc>
              <a:buNone/>
            </a:pPr>
            <a:r>
              <a:rPr lang="es-HN" sz="1500" dirty="0">
                <a:ea typeface="+mn-lt"/>
                <a:cs typeface="+mn-lt"/>
              </a:rPr>
              <a:t>El calendario de una emisión de bonos puede variar de unos pocos días a varios meses dependiendo de la complejidad de los términos y condiciones, las partes y sus jurisdicciones, si el emisor es un emisor por primera vez y si los bonos deben cotizar y dónde. Si bien los detalles de cada emisión de bonos difieren, la mayoría sigue una estructura similar. El calendario y las etapas que se establecen a continuación son para una emisión estándar de eurobonos.</a:t>
            </a:r>
            <a:endParaRPr lang="es-ES" sz="1500" dirty="0"/>
          </a:p>
        </p:txBody>
      </p:sp>
      <p:grpSp>
        <p:nvGrpSpPr>
          <p:cNvPr id="25" name="Group 24">
            <a:extLst>
              <a:ext uri="{FF2B5EF4-FFF2-40B4-BE49-F238E27FC236}">
                <a16:creationId xmlns:a16="http://schemas.microsoft.com/office/drawing/2014/main" id="{283B8B97-2EEE-4843-8C7F-758D84C59F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37600" y="3600"/>
            <a:ext cx="6854400" cy="6854400"/>
            <a:chOff x="0" y="3600"/>
            <a:chExt cx="6854400" cy="6854400"/>
          </a:xfrm>
        </p:grpSpPr>
        <p:sp>
          <p:nvSpPr>
            <p:cNvPr id="26" name="Oval 25">
              <a:extLst>
                <a:ext uri="{FF2B5EF4-FFF2-40B4-BE49-F238E27FC236}">
                  <a16:creationId xmlns:a16="http://schemas.microsoft.com/office/drawing/2014/main" id="{06C52333-1FA7-4EAF-8286-14B008B1B3A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 y="36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99EC4961-FC08-40D1-8428-FF961619CB0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 y="199202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87240EBB-89C3-4662-887C-56272E083B5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a:extLst>
              <a:ext uri="{FF2B5EF4-FFF2-40B4-BE49-F238E27FC236}">
                <a16:creationId xmlns:a16="http://schemas.microsoft.com/office/drawing/2014/main" id="{450C504C-2328-FBCF-792A-3B6FF5B8D6BD}"/>
              </a:ext>
            </a:extLst>
          </p:cNvPr>
          <p:cNvPicPr>
            <a:picLocks noChangeAspect="1"/>
          </p:cNvPicPr>
          <p:nvPr/>
        </p:nvPicPr>
        <p:blipFill rotWithShape="1">
          <a:blip r:embed="rId2"/>
          <a:srcRect r="43500"/>
          <a:stretch/>
        </p:blipFill>
        <p:spPr>
          <a:xfrm>
            <a:off x="4896763" y="-1"/>
            <a:ext cx="6858000" cy="6858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pic>
        <p:nvPicPr>
          <p:cNvPr id="22" name="Imagen 11" descr="Una persona sonriendo&#10;&#10;Descripción generada automáticamente">
            <a:extLst>
              <a:ext uri="{FF2B5EF4-FFF2-40B4-BE49-F238E27FC236}">
                <a16:creationId xmlns:a16="http://schemas.microsoft.com/office/drawing/2014/main" id="{4D62057F-57B7-0344-B400-90134686B858}"/>
              </a:ext>
            </a:extLst>
          </p:cNvPr>
          <p:cNvPicPr>
            <a:picLocks noChangeAspect="1"/>
          </p:cNvPicPr>
          <p:nvPr/>
        </p:nvPicPr>
        <p:blipFill>
          <a:blip r:embed="rId3"/>
          <a:stretch>
            <a:fillRect/>
          </a:stretch>
        </p:blipFill>
        <p:spPr>
          <a:xfrm>
            <a:off x="10349593" y="4861183"/>
            <a:ext cx="1276350" cy="1533525"/>
          </a:xfrm>
          <a:prstGeom prst="rect">
            <a:avLst/>
          </a:prstGeom>
        </p:spPr>
      </p:pic>
      <p:sp>
        <p:nvSpPr>
          <p:cNvPr id="24" name="CuadroTexto 17">
            <a:extLst>
              <a:ext uri="{FF2B5EF4-FFF2-40B4-BE49-F238E27FC236}">
                <a16:creationId xmlns:a16="http://schemas.microsoft.com/office/drawing/2014/main" id="{F723BC9F-2288-0449-B575-9B2AC2EB5BD3}"/>
              </a:ext>
            </a:extLst>
          </p:cNvPr>
          <p:cNvSpPr txBox="1"/>
          <p:nvPr/>
        </p:nvSpPr>
        <p:spPr>
          <a:xfrm>
            <a:off x="9923304" y="6278705"/>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131660794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46BDC73-2F1F-4D99-A2F2-93BEEC088E36}"/>
              </a:ext>
            </a:extLst>
          </p:cNvPr>
          <p:cNvSpPr>
            <a:spLocks noGrp="1"/>
          </p:cNvSpPr>
          <p:nvPr>
            <p:ph type="title"/>
          </p:nvPr>
        </p:nvSpPr>
        <p:spPr>
          <a:xfrm>
            <a:off x="540000" y="540000"/>
            <a:ext cx="4500561" cy="5759450"/>
          </a:xfrm>
        </p:spPr>
        <p:txBody>
          <a:bodyPr anchor="t">
            <a:normAutofit/>
          </a:bodyPr>
          <a:lstStyle/>
          <a:p>
            <a:r>
              <a:rPr lang="es-HN" sz="5500"/>
              <a:t>Etapa 1 Pre-Lanzamiento:</a:t>
            </a:r>
            <a:endParaRPr lang="es-ES" sz="5500"/>
          </a:p>
        </p:txBody>
      </p:sp>
      <p:graphicFrame>
        <p:nvGraphicFramePr>
          <p:cNvPr id="5" name="Marcador de contenido 2">
            <a:extLst>
              <a:ext uri="{FF2B5EF4-FFF2-40B4-BE49-F238E27FC236}">
                <a16:creationId xmlns:a16="http://schemas.microsoft.com/office/drawing/2014/main" id="{0CAFC106-915E-A7A3-F3BC-ABF0719FE769}"/>
              </a:ext>
            </a:extLst>
          </p:cNvPr>
          <p:cNvGraphicFramePr>
            <a:graphicFrameLocks noGrp="1"/>
          </p:cNvGraphicFramePr>
          <p:nvPr>
            <p:ph idx="1"/>
            <p:extLst>
              <p:ext uri="{D42A27DB-BD31-4B8C-83A1-F6EECF244321}">
                <p14:modId xmlns:p14="http://schemas.microsoft.com/office/powerpoint/2010/main" val="1739710489"/>
              </p:ext>
            </p:extLst>
          </p:nvPr>
        </p:nvGraphicFramePr>
        <p:xfrm>
          <a:off x="5232400" y="540000"/>
          <a:ext cx="6408738"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Imagen 11" descr="Una persona sonriendo&#10;&#10;Descripción generada automáticamente">
            <a:extLst>
              <a:ext uri="{FF2B5EF4-FFF2-40B4-BE49-F238E27FC236}">
                <a16:creationId xmlns:a16="http://schemas.microsoft.com/office/drawing/2014/main" id="{A9B65389-3BBC-FB4C-A5AC-2391F88DD2FE}"/>
              </a:ext>
            </a:extLst>
          </p:cNvPr>
          <p:cNvPicPr>
            <a:picLocks noChangeAspect="1"/>
          </p:cNvPicPr>
          <p:nvPr/>
        </p:nvPicPr>
        <p:blipFill>
          <a:blip r:embed="rId7"/>
          <a:stretch>
            <a:fillRect/>
          </a:stretch>
        </p:blipFill>
        <p:spPr>
          <a:xfrm>
            <a:off x="415427" y="4874991"/>
            <a:ext cx="1276350" cy="1533525"/>
          </a:xfrm>
          <a:prstGeom prst="rect">
            <a:avLst/>
          </a:prstGeom>
        </p:spPr>
      </p:pic>
      <p:sp>
        <p:nvSpPr>
          <p:cNvPr id="7" name="CuadroTexto 17">
            <a:extLst>
              <a:ext uri="{FF2B5EF4-FFF2-40B4-BE49-F238E27FC236}">
                <a16:creationId xmlns:a16="http://schemas.microsoft.com/office/drawing/2014/main" id="{2B185F71-213A-994E-A1B4-8AEA33B61591}"/>
              </a:ext>
            </a:extLst>
          </p:cNvPr>
          <p:cNvSpPr txBox="1"/>
          <p:nvPr/>
        </p:nvSpPr>
        <p:spPr>
          <a:xfrm>
            <a:off x="-10862" y="6292513"/>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185914033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A10581-08F2-4D9E-8CB4-07ECFEE95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9E2092A-4250-4BDD-AC6C-CA57E30DDD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266875" cy="6858000"/>
            <a:chOff x="0" y="0"/>
            <a:chExt cx="7266875" cy="6858000"/>
          </a:xfrm>
        </p:grpSpPr>
        <p:sp>
          <p:nvSpPr>
            <p:cNvPr id="11" name="Freeform: Shape 10">
              <a:extLst>
                <a:ext uri="{FF2B5EF4-FFF2-40B4-BE49-F238E27FC236}">
                  <a16:creationId xmlns:a16="http://schemas.microsoft.com/office/drawing/2014/main" id="{FA1EE7D2-EB27-4C6C-8E54-CBCDDCA178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3600"/>
              <a:ext cx="7266875" cy="6854400"/>
            </a:xfrm>
            <a:custGeom>
              <a:avLst/>
              <a:gdLst>
                <a:gd name="connsiteX0" fmla="*/ 3839675 w 7266875"/>
                <a:gd name="connsiteY0" fmla="*/ 0 h 6854400"/>
                <a:gd name="connsiteX1" fmla="*/ 7266875 w 7266875"/>
                <a:gd name="connsiteY1" fmla="*/ 3427200 h 6854400"/>
                <a:gd name="connsiteX2" fmla="*/ 3839675 w 7266875"/>
                <a:gd name="connsiteY2" fmla="*/ 6854400 h 6854400"/>
                <a:gd name="connsiteX3" fmla="*/ 3489264 w 7266875"/>
                <a:gd name="connsiteY3" fmla="*/ 6836706 h 6854400"/>
                <a:gd name="connsiteX4" fmla="*/ 3327588 w 7266875"/>
                <a:gd name="connsiteY4" fmla="*/ 6816161 h 6854400"/>
                <a:gd name="connsiteX5" fmla="*/ 3174464 w 7266875"/>
                <a:gd name="connsiteY5" fmla="*/ 6839531 h 6854400"/>
                <a:gd name="connsiteX6" fmla="*/ 2880000 w 7266875"/>
                <a:gd name="connsiteY6" fmla="*/ 6854400 h 6854400"/>
                <a:gd name="connsiteX7" fmla="*/ 0 w 7266875"/>
                <a:gd name="connsiteY7" fmla="*/ 3974400 h 6854400"/>
                <a:gd name="connsiteX8" fmla="*/ 226325 w 7266875"/>
                <a:gd name="connsiteY8" fmla="*/ 2853374 h 6854400"/>
                <a:gd name="connsiteX9" fmla="*/ 258015 w 7266875"/>
                <a:gd name="connsiteY9" fmla="*/ 2787590 h 6854400"/>
                <a:gd name="connsiteX10" fmla="*/ 224445 w 7266875"/>
                <a:gd name="connsiteY10" fmla="*/ 2657030 h 6854400"/>
                <a:gd name="connsiteX11" fmla="*/ 180561 w 7266875"/>
                <a:gd name="connsiteY11" fmla="*/ 2221714 h 6854400"/>
                <a:gd name="connsiteX12" fmla="*/ 2340561 w 7266875"/>
                <a:gd name="connsiteY12" fmla="*/ 61714 h 6854400"/>
                <a:gd name="connsiteX13" fmla="*/ 2828370 w 7266875"/>
                <a:gd name="connsiteY13" fmla="*/ 117025 h 6854400"/>
                <a:gd name="connsiteX14" fmla="*/ 2891183 w 7266875"/>
                <a:gd name="connsiteY14" fmla="*/ 134017 h 6854400"/>
                <a:gd name="connsiteX15" fmla="*/ 2983165 w 7266875"/>
                <a:gd name="connsiteY15" fmla="*/ 107897 h 6854400"/>
                <a:gd name="connsiteX16" fmla="*/ 3839675 w 7266875"/>
                <a:gd name="connsiteY16" fmla="*/ 0 h 685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66875" h="6854400">
                  <a:moveTo>
                    <a:pt x="3839675" y="0"/>
                  </a:moveTo>
                  <a:cubicBezTo>
                    <a:pt x="5732465" y="0"/>
                    <a:pt x="7266875" y="1534410"/>
                    <a:pt x="7266875" y="3427200"/>
                  </a:cubicBezTo>
                  <a:cubicBezTo>
                    <a:pt x="7266875" y="5319990"/>
                    <a:pt x="5732465" y="6854400"/>
                    <a:pt x="3839675" y="6854400"/>
                  </a:cubicBezTo>
                  <a:cubicBezTo>
                    <a:pt x="3721376" y="6854400"/>
                    <a:pt x="3604476" y="6848406"/>
                    <a:pt x="3489264" y="6836706"/>
                  </a:cubicBezTo>
                  <a:lnTo>
                    <a:pt x="3327588" y="6816161"/>
                  </a:lnTo>
                  <a:lnTo>
                    <a:pt x="3174464" y="6839531"/>
                  </a:lnTo>
                  <a:cubicBezTo>
                    <a:pt x="3077646" y="6849363"/>
                    <a:pt x="2979412" y="6854400"/>
                    <a:pt x="2880000" y="6854400"/>
                  </a:cubicBezTo>
                  <a:cubicBezTo>
                    <a:pt x="1289420" y="6854400"/>
                    <a:pt x="0" y="5564980"/>
                    <a:pt x="0" y="3974400"/>
                  </a:cubicBezTo>
                  <a:cubicBezTo>
                    <a:pt x="0" y="3576755"/>
                    <a:pt x="80589" y="3197933"/>
                    <a:pt x="226325" y="2853374"/>
                  </a:cubicBezTo>
                  <a:lnTo>
                    <a:pt x="258015" y="2787590"/>
                  </a:lnTo>
                  <a:lnTo>
                    <a:pt x="224445" y="2657030"/>
                  </a:lnTo>
                  <a:cubicBezTo>
                    <a:pt x="195672" y="2516419"/>
                    <a:pt x="180561" y="2370831"/>
                    <a:pt x="180561" y="2221714"/>
                  </a:cubicBezTo>
                  <a:cubicBezTo>
                    <a:pt x="180561" y="1028779"/>
                    <a:pt x="1147626" y="61714"/>
                    <a:pt x="2340561" y="61714"/>
                  </a:cubicBezTo>
                  <a:cubicBezTo>
                    <a:pt x="2508318" y="61714"/>
                    <a:pt x="2671608" y="80838"/>
                    <a:pt x="2828370" y="117025"/>
                  </a:cubicBezTo>
                  <a:lnTo>
                    <a:pt x="2891183" y="134017"/>
                  </a:lnTo>
                  <a:lnTo>
                    <a:pt x="2983165" y="107897"/>
                  </a:lnTo>
                  <a:cubicBezTo>
                    <a:pt x="3256928" y="37461"/>
                    <a:pt x="3543927" y="0"/>
                    <a:pt x="3839675" y="0"/>
                  </a:cubicBezTo>
                  <a:close/>
                </a:path>
              </a:pathLst>
            </a:custGeom>
            <a:solidFill>
              <a:schemeClr val="bg2">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A73CF8FD-0917-4279-B6E7-120EE392F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1094400"/>
              <a:ext cx="5760000" cy="5760000"/>
            </a:xfrm>
            <a:prstGeom prst="ellipse">
              <a:avLst/>
            </a:prstGeom>
            <a:solidFill>
              <a:schemeClr val="accent1">
                <a:alpha val="4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3A3FA15-CF3D-4F2B-BB5C-18E5DB3057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180561" y="61714"/>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776AED5-83E6-4A3D-B609-7CCABAD440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12475" y="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ítulo 1">
            <a:extLst>
              <a:ext uri="{FF2B5EF4-FFF2-40B4-BE49-F238E27FC236}">
                <a16:creationId xmlns:a16="http://schemas.microsoft.com/office/drawing/2014/main" id="{648F97A0-F4C1-4C79-B602-617DFB6C4559}"/>
              </a:ext>
            </a:extLst>
          </p:cNvPr>
          <p:cNvSpPr>
            <a:spLocks noGrp="1"/>
          </p:cNvSpPr>
          <p:nvPr>
            <p:ph type="title"/>
          </p:nvPr>
        </p:nvSpPr>
        <p:spPr>
          <a:xfrm>
            <a:off x="922020" y="833015"/>
            <a:ext cx="5193960" cy="5202026"/>
          </a:xfrm>
        </p:spPr>
        <p:txBody>
          <a:bodyPr anchor="ctr">
            <a:normAutofit/>
          </a:bodyPr>
          <a:lstStyle/>
          <a:p>
            <a:pPr algn="ctr"/>
            <a:r>
              <a:rPr lang="es-HN" b="1" dirty="0">
                <a:ea typeface="+mj-lt"/>
                <a:cs typeface="+mj-lt"/>
              </a:rPr>
              <a:t>Documentos solicitados</a:t>
            </a:r>
            <a:endParaRPr lang="es-ES" dirty="0"/>
          </a:p>
        </p:txBody>
      </p:sp>
      <p:sp>
        <p:nvSpPr>
          <p:cNvPr id="3" name="Marcador de contenido 2">
            <a:extLst>
              <a:ext uri="{FF2B5EF4-FFF2-40B4-BE49-F238E27FC236}">
                <a16:creationId xmlns:a16="http://schemas.microsoft.com/office/drawing/2014/main" id="{7F6419AA-E0D7-4324-8A55-10BFACE77FEE}"/>
              </a:ext>
            </a:extLst>
          </p:cNvPr>
          <p:cNvSpPr>
            <a:spLocks noGrp="1"/>
          </p:cNvSpPr>
          <p:nvPr>
            <p:ph idx="1"/>
          </p:nvPr>
        </p:nvSpPr>
        <p:spPr>
          <a:xfrm>
            <a:off x="7104062" y="540347"/>
            <a:ext cx="4537075" cy="5760000"/>
          </a:xfrm>
        </p:spPr>
        <p:txBody>
          <a:bodyPr vert="horz" lIns="91440" tIns="45720" rIns="91440" bIns="45720" rtlCol="0" anchor="ctr">
            <a:normAutofit/>
          </a:bodyPr>
          <a:lstStyle/>
          <a:p>
            <a:pPr marL="0" indent="0" algn="just">
              <a:lnSpc>
                <a:spcPct val="115000"/>
              </a:lnSpc>
              <a:buNone/>
            </a:pPr>
            <a:r>
              <a:rPr lang="es-HN" sz="1300" dirty="0">
                <a:ea typeface="+mn-lt"/>
                <a:cs typeface="+mn-lt"/>
              </a:rPr>
              <a:t>Los abogados del gerente principal a menudo son instruidos por el gerente principal enviándoles un borrador de la invitación para que se revise antes de enviarlo a los gerentes. Alternativamente, se puede pedir a los abogados del gerente principal que redacten el télex de invitación, si el emisor es un emisor por primera vez o si hay términos inusuales que deben incluirse.</a:t>
            </a:r>
            <a:endParaRPr lang="es-ES" sz="1300" dirty="0"/>
          </a:p>
          <a:p>
            <a:pPr marL="0" indent="0" algn="just">
              <a:lnSpc>
                <a:spcPct val="115000"/>
              </a:lnSpc>
              <a:buNone/>
            </a:pPr>
            <a:r>
              <a:rPr lang="es-HN" sz="1300" dirty="0">
                <a:ea typeface="+mn-lt"/>
                <a:cs typeface="+mn-lt"/>
              </a:rPr>
              <a:t>Los abogados del gerente principal normalmente preparan los principales documentos legales para el problema. Los abogados comienzan a preparar los documentos tan pronto como se les notifica el problema propuesto, sobre la base de la información en el télex de invitación. Luego distribuyen los primeros borradores al emisor y a los abogados de otras partes para que formulen comentarios. Los términos de la emisión se negocian durante las siguientes semanas y se producen nuevos borradores hasta que se hayan acordado todos los documentos, que deben ser antes de la firma. </a:t>
            </a:r>
            <a:endParaRPr lang="es-ES" sz="1300" dirty="0"/>
          </a:p>
        </p:txBody>
      </p:sp>
      <p:pic>
        <p:nvPicPr>
          <p:cNvPr id="15" name="Imagen 11" descr="Una persona sonriendo&#10;&#10;Descripción generada automáticamente">
            <a:extLst>
              <a:ext uri="{FF2B5EF4-FFF2-40B4-BE49-F238E27FC236}">
                <a16:creationId xmlns:a16="http://schemas.microsoft.com/office/drawing/2014/main" id="{9E34E813-20F1-0849-A52F-E0BA33129622}"/>
              </a:ext>
            </a:extLst>
          </p:cNvPr>
          <p:cNvPicPr>
            <a:picLocks noChangeAspect="1"/>
          </p:cNvPicPr>
          <p:nvPr/>
        </p:nvPicPr>
        <p:blipFill>
          <a:blip r:embed="rId2"/>
          <a:stretch>
            <a:fillRect/>
          </a:stretch>
        </p:blipFill>
        <p:spPr>
          <a:xfrm>
            <a:off x="412475" y="4848661"/>
            <a:ext cx="1276350" cy="1533525"/>
          </a:xfrm>
          <a:prstGeom prst="rect">
            <a:avLst/>
          </a:prstGeom>
        </p:spPr>
      </p:pic>
      <p:sp>
        <p:nvSpPr>
          <p:cNvPr id="16" name="CuadroTexto 17">
            <a:extLst>
              <a:ext uri="{FF2B5EF4-FFF2-40B4-BE49-F238E27FC236}">
                <a16:creationId xmlns:a16="http://schemas.microsoft.com/office/drawing/2014/main" id="{01312011-EE73-BB47-92F6-B9AA8A37447F}"/>
              </a:ext>
            </a:extLst>
          </p:cNvPr>
          <p:cNvSpPr txBox="1"/>
          <p:nvPr/>
        </p:nvSpPr>
        <p:spPr>
          <a:xfrm>
            <a:off x="-13814" y="6266183"/>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292359025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Marcador de contenido 2">
            <a:extLst>
              <a:ext uri="{FF2B5EF4-FFF2-40B4-BE49-F238E27FC236}">
                <a16:creationId xmlns:a16="http://schemas.microsoft.com/office/drawing/2014/main" id="{7CD63FFB-A514-BE65-A7B5-42286C871C05}"/>
              </a:ext>
            </a:extLst>
          </p:cNvPr>
          <p:cNvGraphicFramePr>
            <a:graphicFrameLocks noGrp="1"/>
          </p:cNvGraphicFramePr>
          <p:nvPr>
            <p:ph idx="1"/>
            <p:extLst>
              <p:ext uri="{D42A27DB-BD31-4B8C-83A1-F6EECF244321}">
                <p14:modId xmlns:p14="http://schemas.microsoft.com/office/powerpoint/2010/main" val="2028541075"/>
              </p:ext>
            </p:extLst>
          </p:nvPr>
        </p:nvGraphicFramePr>
        <p:xfrm>
          <a:off x="965200" y="549275"/>
          <a:ext cx="6408738"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4" name="Imagen 11" descr="Una persona sonriendo&#10;&#10;Descripción generada automáticamente">
            <a:extLst>
              <a:ext uri="{FF2B5EF4-FFF2-40B4-BE49-F238E27FC236}">
                <a16:creationId xmlns:a16="http://schemas.microsoft.com/office/drawing/2014/main" id="{783ED0C3-2AFC-9E48-BBA5-50C5BDA19B68}"/>
              </a:ext>
            </a:extLst>
          </p:cNvPr>
          <p:cNvPicPr>
            <a:picLocks noChangeAspect="1"/>
          </p:cNvPicPr>
          <p:nvPr/>
        </p:nvPicPr>
        <p:blipFill>
          <a:blip r:embed="rId7"/>
          <a:stretch>
            <a:fillRect/>
          </a:stretch>
        </p:blipFill>
        <p:spPr>
          <a:xfrm>
            <a:off x="10288086" y="4775200"/>
            <a:ext cx="1276350" cy="1533525"/>
          </a:xfrm>
          <a:prstGeom prst="rect">
            <a:avLst/>
          </a:prstGeom>
        </p:spPr>
      </p:pic>
      <p:sp>
        <p:nvSpPr>
          <p:cNvPr id="6" name="CuadroTexto 17">
            <a:extLst>
              <a:ext uri="{FF2B5EF4-FFF2-40B4-BE49-F238E27FC236}">
                <a16:creationId xmlns:a16="http://schemas.microsoft.com/office/drawing/2014/main" id="{CF77A70C-E231-B04F-A872-26CC5228CB2F}"/>
              </a:ext>
            </a:extLst>
          </p:cNvPr>
          <p:cNvSpPr txBox="1"/>
          <p:nvPr/>
        </p:nvSpPr>
        <p:spPr>
          <a:xfrm>
            <a:off x="9861797" y="6192722"/>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21313717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A163C93-D691-4393-8F6D-26864FDBEF76}"/>
              </a:ext>
            </a:extLst>
          </p:cNvPr>
          <p:cNvSpPr>
            <a:spLocks noGrp="1"/>
          </p:cNvSpPr>
          <p:nvPr>
            <p:ph type="title"/>
          </p:nvPr>
        </p:nvSpPr>
        <p:spPr>
          <a:xfrm>
            <a:off x="540000" y="540000"/>
            <a:ext cx="4500561" cy="2181946"/>
          </a:xfrm>
        </p:spPr>
        <p:txBody>
          <a:bodyPr anchor="t">
            <a:normAutofit/>
          </a:bodyPr>
          <a:lstStyle/>
          <a:p>
            <a:r>
              <a:rPr lang="es-HN"/>
              <a:t>Etapa 2: lanzamiento</a:t>
            </a:r>
            <a:endParaRPr lang="es-ES"/>
          </a:p>
        </p:txBody>
      </p:sp>
      <p:sp>
        <p:nvSpPr>
          <p:cNvPr id="3" name="Marcador de contenido 2">
            <a:extLst>
              <a:ext uri="{FF2B5EF4-FFF2-40B4-BE49-F238E27FC236}">
                <a16:creationId xmlns:a16="http://schemas.microsoft.com/office/drawing/2014/main" id="{6992F15B-060F-4F81-94B9-21A466DF5903}"/>
              </a:ext>
            </a:extLst>
          </p:cNvPr>
          <p:cNvSpPr>
            <a:spLocks noGrp="1"/>
          </p:cNvSpPr>
          <p:nvPr>
            <p:ph idx="1"/>
          </p:nvPr>
        </p:nvSpPr>
        <p:spPr>
          <a:xfrm>
            <a:off x="550863" y="2947121"/>
            <a:ext cx="4500562" cy="3361604"/>
          </a:xfrm>
        </p:spPr>
        <p:txBody>
          <a:bodyPr vert="horz" lIns="91440" tIns="45720" rIns="91440" bIns="45720" rtlCol="0" anchor="t">
            <a:normAutofit/>
          </a:bodyPr>
          <a:lstStyle/>
          <a:p>
            <a:pPr marL="0" indent="0" algn="just">
              <a:lnSpc>
                <a:spcPct val="115000"/>
              </a:lnSpc>
              <a:buNone/>
            </a:pPr>
            <a:r>
              <a:rPr lang="es-HN" sz="1500" dirty="0">
                <a:ea typeface="+mn-lt"/>
                <a:cs typeface="+mn-lt"/>
              </a:rPr>
              <a:t>En esta etapa de la emisión de bonos implica que el emisor anuncie su intención de emitir sus bonos. A menos que el emisor tenga la intención de vender los bonos a un inversor específico, tendrá que encontrar inversores para comprar los bonos cuando se emitan. Esta es una etapa clave para los abogados de las partes porque es cuando se envían borradores de los documentos a las partes, se negocian los términos y condiciones y se producen documentos revisados.</a:t>
            </a:r>
            <a:endParaRPr lang="es-ES" sz="1500" dirty="0"/>
          </a:p>
        </p:txBody>
      </p:sp>
      <p:grpSp>
        <p:nvGrpSpPr>
          <p:cNvPr id="11" name="Group 10">
            <a:extLst>
              <a:ext uri="{FF2B5EF4-FFF2-40B4-BE49-F238E27FC236}">
                <a16:creationId xmlns:a16="http://schemas.microsoft.com/office/drawing/2014/main" id="{000A5F84-BD20-4A3E-81BA-9F4444101C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925125" y="3600"/>
            <a:ext cx="7266875" cy="6854400"/>
            <a:chOff x="4925125" y="3600"/>
            <a:chExt cx="7266875" cy="6854400"/>
          </a:xfrm>
        </p:grpSpPr>
        <p:sp>
          <p:nvSpPr>
            <p:cNvPr id="12" name="Oval 11">
              <a:extLst>
                <a:ext uri="{FF2B5EF4-FFF2-40B4-BE49-F238E27FC236}">
                  <a16:creationId xmlns:a16="http://schemas.microsoft.com/office/drawing/2014/main" id="{FF62F19C-23B5-44FC-88CF-01A43087268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82D9667-DCFB-45CA-8EDC-7E5E0EE42AB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CE8752FF-502D-43D5-9828-8C4216648319}"/>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descr="Gráfico">
            <a:extLst>
              <a:ext uri="{FF2B5EF4-FFF2-40B4-BE49-F238E27FC236}">
                <a16:creationId xmlns:a16="http://schemas.microsoft.com/office/drawing/2014/main" id="{D172B738-30BB-6986-516F-84978C24A0FC}"/>
              </a:ext>
            </a:extLst>
          </p:cNvPr>
          <p:cNvPicPr>
            <a:picLocks noChangeAspect="1"/>
          </p:cNvPicPr>
          <p:nvPr/>
        </p:nvPicPr>
        <p:blipFill rotWithShape="1">
          <a:blip r:embed="rId2"/>
          <a:srcRect l="13117" r="24383"/>
          <a:stretch/>
        </p:blipFill>
        <p:spPr>
          <a:xfrm>
            <a:off x="4896763" y="-1"/>
            <a:ext cx="6858000" cy="6858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pic>
        <p:nvPicPr>
          <p:cNvPr id="10" name="Imagen 11" descr="Una persona sonriendo&#10;&#10;Descripción generada automáticamente">
            <a:extLst>
              <a:ext uri="{FF2B5EF4-FFF2-40B4-BE49-F238E27FC236}">
                <a16:creationId xmlns:a16="http://schemas.microsoft.com/office/drawing/2014/main" id="{78A3F2FA-EAE8-0C45-A1FC-8D05B748104F}"/>
              </a:ext>
            </a:extLst>
          </p:cNvPr>
          <p:cNvPicPr>
            <a:picLocks noChangeAspect="1"/>
          </p:cNvPicPr>
          <p:nvPr/>
        </p:nvPicPr>
        <p:blipFill>
          <a:blip r:embed="rId3"/>
          <a:stretch>
            <a:fillRect/>
          </a:stretch>
        </p:blipFill>
        <p:spPr>
          <a:xfrm>
            <a:off x="10316448" y="4797746"/>
            <a:ext cx="1276350" cy="1533525"/>
          </a:xfrm>
          <a:prstGeom prst="rect">
            <a:avLst/>
          </a:prstGeom>
        </p:spPr>
      </p:pic>
      <p:sp>
        <p:nvSpPr>
          <p:cNvPr id="15" name="CuadroTexto 17">
            <a:extLst>
              <a:ext uri="{FF2B5EF4-FFF2-40B4-BE49-F238E27FC236}">
                <a16:creationId xmlns:a16="http://schemas.microsoft.com/office/drawing/2014/main" id="{7F954287-F22F-EB4E-BF03-8DA7557005C7}"/>
              </a:ext>
            </a:extLst>
          </p:cNvPr>
          <p:cNvSpPr txBox="1"/>
          <p:nvPr/>
        </p:nvSpPr>
        <p:spPr>
          <a:xfrm>
            <a:off x="9890159" y="6215268"/>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27546291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8" descr="La cara de una persona&#10;&#10;Descripción generada automáticamente">
            <a:extLst>
              <a:ext uri="{FF2B5EF4-FFF2-40B4-BE49-F238E27FC236}">
                <a16:creationId xmlns:a16="http://schemas.microsoft.com/office/drawing/2014/main" id="{17B6C253-B46E-4969-A645-177A7008C836}"/>
              </a:ext>
            </a:extLst>
          </p:cNvPr>
          <p:cNvPicPr>
            <a:picLocks noChangeAspect="1"/>
          </p:cNvPicPr>
          <p:nvPr/>
        </p:nvPicPr>
        <p:blipFill>
          <a:blip r:embed="rId2"/>
          <a:stretch>
            <a:fillRect/>
          </a:stretch>
        </p:blipFill>
        <p:spPr>
          <a:xfrm>
            <a:off x="3050693" y="3716200"/>
            <a:ext cx="1419225" cy="1628775"/>
          </a:xfrm>
          <a:prstGeom prst="rect">
            <a:avLst/>
          </a:prstGeom>
        </p:spPr>
      </p:pic>
      <p:pic>
        <p:nvPicPr>
          <p:cNvPr id="9" name="Imagen 9" descr="Cara de un hombre sonriendo&#10;&#10;Descripción generada automáticamente">
            <a:extLst>
              <a:ext uri="{FF2B5EF4-FFF2-40B4-BE49-F238E27FC236}">
                <a16:creationId xmlns:a16="http://schemas.microsoft.com/office/drawing/2014/main" id="{27E1D844-3490-463C-9651-2CB3DC64F7B2}"/>
              </a:ext>
            </a:extLst>
          </p:cNvPr>
          <p:cNvPicPr>
            <a:picLocks noChangeAspect="1"/>
          </p:cNvPicPr>
          <p:nvPr/>
        </p:nvPicPr>
        <p:blipFill>
          <a:blip r:embed="rId3"/>
          <a:stretch>
            <a:fillRect/>
          </a:stretch>
        </p:blipFill>
        <p:spPr>
          <a:xfrm>
            <a:off x="5299007" y="1600408"/>
            <a:ext cx="1204706" cy="1487143"/>
          </a:xfrm>
          <a:prstGeom prst="rect">
            <a:avLst/>
          </a:prstGeom>
        </p:spPr>
      </p:pic>
      <p:pic>
        <p:nvPicPr>
          <p:cNvPr id="11" name="Imagen 11" descr="Una persona sonriendo&#10;&#10;Descripción generada automáticamente">
            <a:extLst>
              <a:ext uri="{FF2B5EF4-FFF2-40B4-BE49-F238E27FC236}">
                <a16:creationId xmlns:a16="http://schemas.microsoft.com/office/drawing/2014/main" id="{154C1A8D-F481-47B6-A3F9-9A8AB48F3BF8}"/>
              </a:ext>
            </a:extLst>
          </p:cNvPr>
          <p:cNvPicPr>
            <a:picLocks noChangeAspect="1"/>
          </p:cNvPicPr>
          <p:nvPr/>
        </p:nvPicPr>
        <p:blipFill>
          <a:blip r:embed="rId4"/>
          <a:stretch>
            <a:fillRect/>
          </a:stretch>
        </p:blipFill>
        <p:spPr>
          <a:xfrm>
            <a:off x="9184998" y="1552369"/>
            <a:ext cx="1276350" cy="1533525"/>
          </a:xfrm>
          <a:prstGeom prst="rect">
            <a:avLst/>
          </a:prstGeom>
        </p:spPr>
      </p:pic>
      <p:sp>
        <p:nvSpPr>
          <p:cNvPr id="13" name="CuadroTexto 12">
            <a:extLst>
              <a:ext uri="{FF2B5EF4-FFF2-40B4-BE49-F238E27FC236}">
                <a16:creationId xmlns:a16="http://schemas.microsoft.com/office/drawing/2014/main" id="{84F30597-9C97-4A9F-8BC3-73FAC949310B}"/>
              </a:ext>
            </a:extLst>
          </p:cNvPr>
          <p:cNvSpPr txBox="1"/>
          <p:nvPr/>
        </p:nvSpPr>
        <p:spPr>
          <a:xfrm>
            <a:off x="889551" y="2968487"/>
            <a:ext cx="316561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Fernando Quiroz - 12143055</a:t>
            </a:r>
          </a:p>
        </p:txBody>
      </p:sp>
      <p:pic>
        <p:nvPicPr>
          <p:cNvPr id="14" name="Imagen 14" descr="Foto montaje de la cara de un hombre con traje y corbata&#10;&#10;Descripción generada automáticamente">
            <a:extLst>
              <a:ext uri="{FF2B5EF4-FFF2-40B4-BE49-F238E27FC236}">
                <a16:creationId xmlns:a16="http://schemas.microsoft.com/office/drawing/2014/main" id="{D8387759-AF9A-4FD4-98B3-D06C945A3D6A}"/>
              </a:ext>
            </a:extLst>
          </p:cNvPr>
          <p:cNvPicPr>
            <a:picLocks noChangeAspect="1"/>
          </p:cNvPicPr>
          <p:nvPr/>
        </p:nvPicPr>
        <p:blipFill>
          <a:blip r:embed="rId5"/>
          <a:stretch>
            <a:fillRect/>
          </a:stretch>
        </p:blipFill>
        <p:spPr>
          <a:xfrm>
            <a:off x="1290845" y="1547607"/>
            <a:ext cx="1543050" cy="1543050"/>
          </a:xfrm>
          <a:prstGeom prst="rect">
            <a:avLst/>
          </a:prstGeom>
        </p:spPr>
      </p:pic>
      <p:sp>
        <p:nvSpPr>
          <p:cNvPr id="15" name="CuadroTexto 14">
            <a:extLst>
              <a:ext uri="{FF2B5EF4-FFF2-40B4-BE49-F238E27FC236}">
                <a16:creationId xmlns:a16="http://schemas.microsoft.com/office/drawing/2014/main" id="{8B06537E-B695-45EA-B6D3-CB064ABFF092}"/>
              </a:ext>
            </a:extLst>
          </p:cNvPr>
          <p:cNvSpPr txBox="1"/>
          <p:nvPr/>
        </p:nvSpPr>
        <p:spPr>
          <a:xfrm>
            <a:off x="2471531" y="5469834"/>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b="1">
                <a:latin typeface="Calibri"/>
              </a:rPr>
              <a:t>Helen Ponce - 12143114</a:t>
            </a:r>
            <a:endParaRPr lang="es-ES"/>
          </a:p>
        </p:txBody>
      </p:sp>
      <p:sp>
        <p:nvSpPr>
          <p:cNvPr id="16" name="CuadroTexto 15">
            <a:extLst>
              <a:ext uri="{FF2B5EF4-FFF2-40B4-BE49-F238E27FC236}">
                <a16:creationId xmlns:a16="http://schemas.microsoft.com/office/drawing/2014/main" id="{36E48EF2-FB4E-4368-8B8F-70BB59B4EC7F}"/>
              </a:ext>
            </a:extLst>
          </p:cNvPr>
          <p:cNvSpPr txBox="1"/>
          <p:nvPr/>
        </p:nvSpPr>
        <p:spPr>
          <a:xfrm>
            <a:off x="4757531" y="3216966"/>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b="1">
                <a:latin typeface="Calibri"/>
              </a:rPr>
              <a:t>Aaron Godoy-12143054</a:t>
            </a:r>
            <a:endParaRPr lang="es-ES"/>
          </a:p>
        </p:txBody>
      </p:sp>
      <p:sp>
        <p:nvSpPr>
          <p:cNvPr id="17" name="CuadroTexto 16">
            <a:extLst>
              <a:ext uri="{FF2B5EF4-FFF2-40B4-BE49-F238E27FC236}">
                <a16:creationId xmlns:a16="http://schemas.microsoft.com/office/drawing/2014/main" id="{D79AC633-7543-4F67-8CB9-ED0AF2082988}"/>
              </a:ext>
            </a:extLst>
          </p:cNvPr>
          <p:cNvSpPr txBox="1"/>
          <p:nvPr/>
        </p:nvSpPr>
        <p:spPr>
          <a:xfrm>
            <a:off x="6496878" y="5420140"/>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b="1">
                <a:latin typeface="Calibri"/>
                <a:cs typeface="Segoe UI"/>
              </a:rPr>
              <a:t>Carlo Menjivar-21053124</a:t>
            </a:r>
            <a:r>
              <a:rPr lang="es-ES">
                <a:latin typeface="Calibri"/>
                <a:cs typeface="Segoe UI"/>
              </a:rPr>
              <a:t>​</a:t>
            </a:r>
          </a:p>
          <a:p>
            <a:r>
              <a:rPr lang="es-ES">
                <a:latin typeface="Calibri"/>
                <a:cs typeface="Segoe UI"/>
              </a:rPr>
              <a:t>​</a:t>
            </a:r>
          </a:p>
        </p:txBody>
      </p:sp>
      <p:sp>
        <p:nvSpPr>
          <p:cNvPr id="18" name="CuadroTexto 17">
            <a:extLst>
              <a:ext uri="{FF2B5EF4-FFF2-40B4-BE49-F238E27FC236}">
                <a16:creationId xmlns:a16="http://schemas.microsoft.com/office/drawing/2014/main" id="{57F40986-B5AB-484C-9C11-AA46AD8908BC}"/>
              </a:ext>
            </a:extLst>
          </p:cNvPr>
          <p:cNvSpPr txBox="1"/>
          <p:nvPr/>
        </p:nvSpPr>
        <p:spPr>
          <a:xfrm>
            <a:off x="8816009" y="2968487"/>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a:latin typeface="Calibri"/>
                <a:cs typeface="Segoe UI"/>
              </a:rPr>
              <a:t>​</a:t>
            </a:r>
          </a:p>
          <a:p>
            <a:r>
              <a:rPr lang="es-ES" b="1">
                <a:latin typeface="Calibri"/>
                <a:cs typeface="Segoe UI"/>
              </a:rPr>
              <a:t> José Suarez-12143112</a:t>
            </a:r>
          </a:p>
        </p:txBody>
      </p:sp>
      <p:pic>
        <p:nvPicPr>
          <p:cNvPr id="2" name="Imagen 2" descr="La cara de un hombre con lentes&#10;&#10;Descripción generada automáticamente">
            <a:extLst>
              <a:ext uri="{FF2B5EF4-FFF2-40B4-BE49-F238E27FC236}">
                <a16:creationId xmlns:a16="http://schemas.microsoft.com/office/drawing/2014/main" id="{608FF3B9-6EC3-4F85-8758-7F86AC7ECED1}"/>
              </a:ext>
            </a:extLst>
          </p:cNvPr>
          <p:cNvPicPr>
            <a:picLocks noChangeAspect="1"/>
          </p:cNvPicPr>
          <p:nvPr/>
        </p:nvPicPr>
        <p:blipFill rotWithShape="1">
          <a:blip r:embed="rId6"/>
          <a:srcRect r="-302" b="14823"/>
          <a:stretch/>
        </p:blipFill>
        <p:spPr>
          <a:xfrm>
            <a:off x="7209183" y="3639660"/>
            <a:ext cx="1326882" cy="1649174"/>
          </a:xfrm>
          <a:prstGeom prst="rect">
            <a:avLst/>
          </a:prstGeom>
        </p:spPr>
      </p:pic>
      <p:sp>
        <p:nvSpPr>
          <p:cNvPr id="3" name="Título 1">
            <a:extLst>
              <a:ext uri="{FF2B5EF4-FFF2-40B4-BE49-F238E27FC236}">
                <a16:creationId xmlns:a16="http://schemas.microsoft.com/office/drawing/2014/main" id="{E91B21C6-59C2-4F3D-93CF-D5979CF7D238}"/>
              </a:ext>
            </a:extLst>
          </p:cNvPr>
          <p:cNvSpPr>
            <a:spLocks noGrp="1"/>
          </p:cNvSpPr>
          <p:nvPr>
            <p:ph type="title"/>
          </p:nvPr>
        </p:nvSpPr>
        <p:spPr>
          <a:xfrm>
            <a:off x="382630" y="299804"/>
            <a:ext cx="7456789" cy="1246283"/>
          </a:xfrm>
        </p:spPr>
        <p:txBody>
          <a:bodyPr/>
          <a:lstStyle/>
          <a:p>
            <a:pPr algn="ctr"/>
            <a:r>
              <a:rPr lang="es-HN"/>
              <a:t>Grupo :1 Integrantes</a:t>
            </a:r>
            <a:endParaRPr lang="es-ES"/>
          </a:p>
        </p:txBody>
      </p:sp>
    </p:spTree>
    <p:extLst>
      <p:ext uri="{BB962C8B-B14F-4D97-AF65-F5344CB8AC3E}">
        <p14:creationId xmlns:p14="http://schemas.microsoft.com/office/powerpoint/2010/main" val="3660217031"/>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471818-F766-4458-B77D-99B1093970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214874C9-4966-46A2-9104-09C6CF4F5855}"/>
              </a:ext>
            </a:extLst>
          </p:cNvPr>
          <p:cNvSpPr>
            <a:spLocks noGrp="1"/>
          </p:cNvSpPr>
          <p:nvPr>
            <p:ph type="title"/>
          </p:nvPr>
        </p:nvSpPr>
        <p:spPr>
          <a:xfrm>
            <a:off x="540000" y="1674000"/>
            <a:ext cx="4500561" cy="4788000"/>
          </a:xfrm>
        </p:spPr>
        <p:txBody>
          <a:bodyPr anchor="b">
            <a:normAutofit/>
          </a:bodyPr>
          <a:lstStyle/>
          <a:p>
            <a:r>
              <a:rPr lang="es-HN" b="1">
                <a:ea typeface="+mj-lt"/>
                <a:cs typeface="+mj-lt"/>
              </a:rPr>
              <a:t>Fecha de lanzamiento</a:t>
            </a:r>
            <a:endParaRPr lang="es-ES"/>
          </a:p>
        </p:txBody>
      </p:sp>
      <p:sp>
        <p:nvSpPr>
          <p:cNvPr id="3" name="Marcador de contenido 2">
            <a:extLst>
              <a:ext uri="{FF2B5EF4-FFF2-40B4-BE49-F238E27FC236}">
                <a16:creationId xmlns:a16="http://schemas.microsoft.com/office/drawing/2014/main" id="{772C2AE0-B7E3-4E1D-BA70-CB373B18CAF5}"/>
              </a:ext>
            </a:extLst>
          </p:cNvPr>
          <p:cNvSpPr>
            <a:spLocks noGrp="1"/>
          </p:cNvSpPr>
          <p:nvPr>
            <p:ph idx="1"/>
          </p:nvPr>
        </p:nvSpPr>
        <p:spPr>
          <a:xfrm>
            <a:off x="5232400" y="1512447"/>
            <a:ext cx="6408738" cy="4787900"/>
          </a:xfrm>
        </p:spPr>
        <p:txBody>
          <a:bodyPr vert="horz" lIns="91440" tIns="45720" rIns="91440" bIns="45720" rtlCol="0" anchor="b">
            <a:normAutofit/>
          </a:bodyPr>
          <a:lstStyle/>
          <a:p>
            <a:pPr marL="0" indent="0" algn="just">
              <a:buNone/>
            </a:pPr>
            <a:r>
              <a:rPr lang="es-HN" dirty="0">
                <a:ea typeface="+mn-lt"/>
                <a:cs typeface="+mn-lt"/>
              </a:rPr>
              <a:t>El día del lanzamiento es el día en que el gerente principal anuncia públicamente el problema, que luego aparece en las páginas de la pantalla electrónica que se utilizan para negociar valores en los mercados de capitales.</a:t>
            </a:r>
            <a:endParaRPr lang="es-ES" dirty="0"/>
          </a:p>
        </p:txBody>
      </p:sp>
      <p:pic>
        <p:nvPicPr>
          <p:cNvPr id="5" name="Imagen 11" descr="Una persona sonriendo&#10;&#10;Descripción generada automáticamente">
            <a:extLst>
              <a:ext uri="{FF2B5EF4-FFF2-40B4-BE49-F238E27FC236}">
                <a16:creationId xmlns:a16="http://schemas.microsoft.com/office/drawing/2014/main" id="{1120D459-8BFA-D546-8015-50B933066313}"/>
              </a:ext>
            </a:extLst>
          </p:cNvPr>
          <p:cNvPicPr>
            <a:picLocks noChangeAspect="1"/>
          </p:cNvPicPr>
          <p:nvPr/>
        </p:nvPicPr>
        <p:blipFill>
          <a:blip r:embed="rId2"/>
          <a:stretch>
            <a:fillRect/>
          </a:stretch>
        </p:blipFill>
        <p:spPr>
          <a:xfrm>
            <a:off x="10375650" y="140475"/>
            <a:ext cx="1276350" cy="1533525"/>
          </a:xfrm>
          <a:prstGeom prst="rect">
            <a:avLst/>
          </a:prstGeom>
        </p:spPr>
      </p:pic>
      <p:sp>
        <p:nvSpPr>
          <p:cNvPr id="6" name="CuadroTexto 17">
            <a:extLst>
              <a:ext uri="{FF2B5EF4-FFF2-40B4-BE49-F238E27FC236}">
                <a16:creationId xmlns:a16="http://schemas.microsoft.com/office/drawing/2014/main" id="{90F2E778-CA9F-1046-9BA5-4EBA0EDA11E4}"/>
              </a:ext>
            </a:extLst>
          </p:cNvPr>
          <p:cNvSpPr txBox="1"/>
          <p:nvPr/>
        </p:nvSpPr>
        <p:spPr>
          <a:xfrm>
            <a:off x="9949361" y="1557997"/>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2059892797"/>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A10581-08F2-4D9E-8CB4-07ECFEE95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9E2092A-4250-4BDD-AC6C-CA57E30DDD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266875" cy="6858000"/>
            <a:chOff x="0" y="0"/>
            <a:chExt cx="7266875" cy="6858000"/>
          </a:xfrm>
        </p:grpSpPr>
        <p:sp>
          <p:nvSpPr>
            <p:cNvPr id="11" name="Freeform: Shape 10">
              <a:extLst>
                <a:ext uri="{FF2B5EF4-FFF2-40B4-BE49-F238E27FC236}">
                  <a16:creationId xmlns:a16="http://schemas.microsoft.com/office/drawing/2014/main" id="{FA1EE7D2-EB27-4C6C-8E54-CBCDDCA178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3600"/>
              <a:ext cx="7266875" cy="6854400"/>
            </a:xfrm>
            <a:custGeom>
              <a:avLst/>
              <a:gdLst>
                <a:gd name="connsiteX0" fmla="*/ 3839675 w 7266875"/>
                <a:gd name="connsiteY0" fmla="*/ 0 h 6854400"/>
                <a:gd name="connsiteX1" fmla="*/ 7266875 w 7266875"/>
                <a:gd name="connsiteY1" fmla="*/ 3427200 h 6854400"/>
                <a:gd name="connsiteX2" fmla="*/ 3839675 w 7266875"/>
                <a:gd name="connsiteY2" fmla="*/ 6854400 h 6854400"/>
                <a:gd name="connsiteX3" fmla="*/ 3489264 w 7266875"/>
                <a:gd name="connsiteY3" fmla="*/ 6836706 h 6854400"/>
                <a:gd name="connsiteX4" fmla="*/ 3327588 w 7266875"/>
                <a:gd name="connsiteY4" fmla="*/ 6816161 h 6854400"/>
                <a:gd name="connsiteX5" fmla="*/ 3174464 w 7266875"/>
                <a:gd name="connsiteY5" fmla="*/ 6839531 h 6854400"/>
                <a:gd name="connsiteX6" fmla="*/ 2880000 w 7266875"/>
                <a:gd name="connsiteY6" fmla="*/ 6854400 h 6854400"/>
                <a:gd name="connsiteX7" fmla="*/ 0 w 7266875"/>
                <a:gd name="connsiteY7" fmla="*/ 3974400 h 6854400"/>
                <a:gd name="connsiteX8" fmla="*/ 226325 w 7266875"/>
                <a:gd name="connsiteY8" fmla="*/ 2853374 h 6854400"/>
                <a:gd name="connsiteX9" fmla="*/ 258015 w 7266875"/>
                <a:gd name="connsiteY9" fmla="*/ 2787590 h 6854400"/>
                <a:gd name="connsiteX10" fmla="*/ 224445 w 7266875"/>
                <a:gd name="connsiteY10" fmla="*/ 2657030 h 6854400"/>
                <a:gd name="connsiteX11" fmla="*/ 180561 w 7266875"/>
                <a:gd name="connsiteY11" fmla="*/ 2221714 h 6854400"/>
                <a:gd name="connsiteX12" fmla="*/ 2340561 w 7266875"/>
                <a:gd name="connsiteY12" fmla="*/ 61714 h 6854400"/>
                <a:gd name="connsiteX13" fmla="*/ 2828370 w 7266875"/>
                <a:gd name="connsiteY13" fmla="*/ 117025 h 6854400"/>
                <a:gd name="connsiteX14" fmla="*/ 2891183 w 7266875"/>
                <a:gd name="connsiteY14" fmla="*/ 134017 h 6854400"/>
                <a:gd name="connsiteX15" fmla="*/ 2983165 w 7266875"/>
                <a:gd name="connsiteY15" fmla="*/ 107897 h 6854400"/>
                <a:gd name="connsiteX16" fmla="*/ 3839675 w 7266875"/>
                <a:gd name="connsiteY16" fmla="*/ 0 h 685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66875" h="6854400">
                  <a:moveTo>
                    <a:pt x="3839675" y="0"/>
                  </a:moveTo>
                  <a:cubicBezTo>
                    <a:pt x="5732465" y="0"/>
                    <a:pt x="7266875" y="1534410"/>
                    <a:pt x="7266875" y="3427200"/>
                  </a:cubicBezTo>
                  <a:cubicBezTo>
                    <a:pt x="7266875" y="5319990"/>
                    <a:pt x="5732465" y="6854400"/>
                    <a:pt x="3839675" y="6854400"/>
                  </a:cubicBezTo>
                  <a:cubicBezTo>
                    <a:pt x="3721376" y="6854400"/>
                    <a:pt x="3604476" y="6848406"/>
                    <a:pt x="3489264" y="6836706"/>
                  </a:cubicBezTo>
                  <a:lnTo>
                    <a:pt x="3327588" y="6816161"/>
                  </a:lnTo>
                  <a:lnTo>
                    <a:pt x="3174464" y="6839531"/>
                  </a:lnTo>
                  <a:cubicBezTo>
                    <a:pt x="3077646" y="6849363"/>
                    <a:pt x="2979412" y="6854400"/>
                    <a:pt x="2880000" y="6854400"/>
                  </a:cubicBezTo>
                  <a:cubicBezTo>
                    <a:pt x="1289420" y="6854400"/>
                    <a:pt x="0" y="5564980"/>
                    <a:pt x="0" y="3974400"/>
                  </a:cubicBezTo>
                  <a:cubicBezTo>
                    <a:pt x="0" y="3576755"/>
                    <a:pt x="80589" y="3197933"/>
                    <a:pt x="226325" y="2853374"/>
                  </a:cubicBezTo>
                  <a:lnTo>
                    <a:pt x="258015" y="2787590"/>
                  </a:lnTo>
                  <a:lnTo>
                    <a:pt x="224445" y="2657030"/>
                  </a:lnTo>
                  <a:cubicBezTo>
                    <a:pt x="195672" y="2516419"/>
                    <a:pt x="180561" y="2370831"/>
                    <a:pt x="180561" y="2221714"/>
                  </a:cubicBezTo>
                  <a:cubicBezTo>
                    <a:pt x="180561" y="1028779"/>
                    <a:pt x="1147626" y="61714"/>
                    <a:pt x="2340561" y="61714"/>
                  </a:cubicBezTo>
                  <a:cubicBezTo>
                    <a:pt x="2508318" y="61714"/>
                    <a:pt x="2671608" y="80838"/>
                    <a:pt x="2828370" y="117025"/>
                  </a:cubicBezTo>
                  <a:lnTo>
                    <a:pt x="2891183" y="134017"/>
                  </a:lnTo>
                  <a:lnTo>
                    <a:pt x="2983165" y="107897"/>
                  </a:lnTo>
                  <a:cubicBezTo>
                    <a:pt x="3256928" y="37461"/>
                    <a:pt x="3543927" y="0"/>
                    <a:pt x="3839675" y="0"/>
                  </a:cubicBezTo>
                  <a:close/>
                </a:path>
              </a:pathLst>
            </a:custGeom>
            <a:solidFill>
              <a:schemeClr val="bg2">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A73CF8FD-0917-4279-B6E7-120EE392F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1094400"/>
              <a:ext cx="5760000" cy="5760000"/>
            </a:xfrm>
            <a:prstGeom prst="ellipse">
              <a:avLst/>
            </a:prstGeom>
            <a:solidFill>
              <a:schemeClr val="accent1">
                <a:alpha val="4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3A3FA15-CF3D-4F2B-BB5C-18E5DB3057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180561" y="61714"/>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776AED5-83E6-4A3D-B609-7CCABAD440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12475" y="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ítulo 1">
            <a:extLst>
              <a:ext uri="{FF2B5EF4-FFF2-40B4-BE49-F238E27FC236}">
                <a16:creationId xmlns:a16="http://schemas.microsoft.com/office/drawing/2014/main" id="{0FB8CF9F-E80D-4F52-BC6C-55FB6703010F}"/>
              </a:ext>
            </a:extLst>
          </p:cNvPr>
          <p:cNvSpPr>
            <a:spLocks noGrp="1"/>
          </p:cNvSpPr>
          <p:nvPr>
            <p:ph type="title"/>
          </p:nvPr>
        </p:nvSpPr>
        <p:spPr>
          <a:xfrm>
            <a:off x="540000" y="833015"/>
            <a:ext cx="5958000" cy="5202026"/>
          </a:xfrm>
        </p:spPr>
        <p:txBody>
          <a:bodyPr anchor="ctr">
            <a:normAutofit/>
          </a:bodyPr>
          <a:lstStyle/>
          <a:p>
            <a:pPr algn="ctr"/>
            <a:r>
              <a:rPr lang="es-HN" sz="8800" b="1">
                <a:ea typeface="+mj-lt"/>
                <a:cs typeface="+mj-lt"/>
              </a:rPr>
              <a:t>Etapa 3: Emisión - Firma y Cierre</a:t>
            </a:r>
            <a:endParaRPr lang="es-ES" sz="8800" b="1">
              <a:ea typeface="+mj-lt"/>
              <a:cs typeface="+mj-lt"/>
            </a:endParaRPr>
          </a:p>
        </p:txBody>
      </p:sp>
      <p:sp>
        <p:nvSpPr>
          <p:cNvPr id="3" name="Marcador de contenido 2">
            <a:extLst>
              <a:ext uri="{FF2B5EF4-FFF2-40B4-BE49-F238E27FC236}">
                <a16:creationId xmlns:a16="http://schemas.microsoft.com/office/drawing/2014/main" id="{0D88532B-2285-42BB-BB12-91746EB65CE6}"/>
              </a:ext>
            </a:extLst>
          </p:cNvPr>
          <p:cNvSpPr>
            <a:spLocks noGrp="1"/>
          </p:cNvSpPr>
          <p:nvPr>
            <p:ph idx="1"/>
          </p:nvPr>
        </p:nvSpPr>
        <p:spPr>
          <a:xfrm>
            <a:off x="7104062" y="540347"/>
            <a:ext cx="4537075" cy="5760000"/>
          </a:xfrm>
        </p:spPr>
        <p:txBody>
          <a:bodyPr vert="horz" lIns="91440" tIns="45720" rIns="91440" bIns="45720" rtlCol="0" anchor="ctr">
            <a:normAutofit/>
          </a:bodyPr>
          <a:lstStyle/>
          <a:p>
            <a:pPr marL="0" indent="0" algn="just">
              <a:lnSpc>
                <a:spcPct val="115000"/>
              </a:lnSpc>
              <a:buNone/>
            </a:pPr>
            <a:r>
              <a:rPr lang="es-HN" dirty="0">
                <a:ea typeface="+mn-lt"/>
                <a:cs typeface="+mn-lt"/>
              </a:rPr>
              <a:t>La emisión de los bonos suele ser entre una y tres semanas después del lanzamiento. En el momento de la emisión, los documentos legales son firmados por las partes relevantes, el emisor entrega los bonos a los tenedores de bonos y los tenedores de bonos pagan al emisor. Esta etapa se divide en:</a:t>
            </a:r>
            <a:endParaRPr lang="es-ES" dirty="0"/>
          </a:p>
          <a:p>
            <a:pPr marL="0" indent="0" algn="just">
              <a:lnSpc>
                <a:spcPct val="115000"/>
              </a:lnSpc>
              <a:buNone/>
            </a:pPr>
            <a:r>
              <a:rPr lang="es-HN" b="1" dirty="0">
                <a:ea typeface="+mn-lt"/>
                <a:cs typeface="+mn-lt"/>
              </a:rPr>
              <a:t>Firma:</a:t>
            </a:r>
            <a:r>
              <a:rPr lang="es-HN" dirty="0">
                <a:ea typeface="+mn-lt"/>
                <a:cs typeface="+mn-lt"/>
              </a:rPr>
              <a:t> El acuerdo de suscripción se firma y el folleto es aprobado por la autoridad de cotización.</a:t>
            </a:r>
            <a:endParaRPr lang="es-ES" dirty="0"/>
          </a:p>
          <a:p>
            <a:pPr marL="0" indent="0" algn="just">
              <a:lnSpc>
                <a:spcPct val="115000"/>
              </a:lnSpc>
              <a:buNone/>
            </a:pPr>
            <a:r>
              <a:rPr lang="es-HN" b="1" dirty="0">
                <a:ea typeface="+mn-lt"/>
                <a:cs typeface="+mn-lt"/>
              </a:rPr>
              <a:t>Cierre:</a:t>
            </a:r>
            <a:r>
              <a:rPr lang="es-HN" dirty="0">
                <a:ea typeface="+mn-lt"/>
                <a:cs typeface="+mn-lt"/>
              </a:rPr>
              <a:t> Se firman otros documentos, se firman los bonos y se entregan a los tenedores de bonos y el pago se transfiere al emisor.</a:t>
            </a:r>
            <a:endParaRPr lang="es-ES" dirty="0"/>
          </a:p>
        </p:txBody>
      </p:sp>
      <p:pic>
        <p:nvPicPr>
          <p:cNvPr id="15" name="Imagen 11" descr="Una persona sonriendo&#10;&#10;Descripción generada automáticamente">
            <a:extLst>
              <a:ext uri="{FF2B5EF4-FFF2-40B4-BE49-F238E27FC236}">
                <a16:creationId xmlns:a16="http://schemas.microsoft.com/office/drawing/2014/main" id="{5F840858-B9A4-A146-81A1-82FCB3353F13}"/>
              </a:ext>
            </a:extLst>
          </p:cNvPr>
          <p:cNvPicPr>
            <a:picLocks noChangeAspect="1"/>
          </p:cNvPicPr>
          <p:nvPr/>
        </p:nvPicPr>
        <p:blipFill>
          <a:blip r:embed="rId2"/>
          <a:stretch>
            <a:fillRect/>
          </a:stretch>
        </p:blipFill>
        <p:spPr>
          <a:xfrm>
            <a:off x="360227" y="4848661"/>
            <a:ext cx="1276350" cy="1533525"/>
          </a:xfrm>
          <a:prstGeom prst="rect">
            <a:avLst/>
          </a:prstGeom>
        </p:spPr>
      </p:pic>
      <p:sp>
        <p:nvSpPr>
          <p:cNvPr id="16" name="CuadroTexto 17">
            <a:extLst>
              <a:ext uri="{FF2B5EF4-FFF2-40B4-BE49-F238E27FC236}">
                <a16:creationId xmlns:a16="http://schemas.microsoft.com/office/drawing/2014/main" id="{3669652F-171B-9146-9E09-67E410C1ABE1}"/>
              </a:ext>
            </a:extLst>
          </p:cNvPr>
          <p:cNvSpPr txBox="1"/>
          <p:nvPr/>
        </p:nvSpPr>
        <p:spPr>
          <a:xfrm>
            <a:off x="-66062" y="6266183"/>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11956230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471818-F766-4458-B77D-99B1093970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0C879898-B4E5-4514-8A43-7B72B9E9EA14}"/>
              </a:ext>
            </a:extLst>
          </p:cNvPr>
          <p:cNvSpPr>
            <a:spLocks noGrp="1"/>
          </p:cNvSpPr>
          <p:nvPr>
            <p:ph type="title"/>
          </p:nvPr>
        </p:nvSpPr>
        <p:spPr>
          <a:xfrm>
            <a:off x="540000" y="1674000"/>
            <a:ext cx="4500561" cy="4788000"/>
          </a:xfrm>
        </p:spPr>
        <p:txBody>
          <a:bodyPr anchor="b">
            <a:normAutofit/>
          </a:bodyPr>
          <a:lstStyle/>
          <a:p>
            <a:r>
              <a:rPr lang="es-HN" b="1">
                <a:ea typeface="+mj-lt"/>
                <a:cs typeface="+mj-lt"/>
              </a:rPr>
              <a:t>Firma</a:t>
            </a:r>
            <a:endParaRPr lang="es-ES"/>
          </a:p>
        </p:txBody>
      </p:sp>
      <p:sp>
        <p:nvSpPr>
          <p:cNvPr id="3" name="Marcador de contenido 2">
            <a:extLst>
              <a:ext uri="{FF2B5EF4-FFF2-40B4-BE49-F238E27FC236}">
                <a16:creationId xmlns:a16="http://schemas.microsoft.com/office/drawing/2014/main" id="{B74A2F9C-A7AC-4E1F-B8FF-3F930C78B2F2}"/>
              </a:ext>
            </a:extLst>
          </p:cNvPr>
          <p:cNvSpPr>
            <a:spLocks noGrp="1"/>
          </p:cNvSpPr>
          <p:nvPr>
            <p:ph idx="1"/>
          </p:nvPr>
        </p:nvSpPr>
        <p:spPr>
          <a:xfrm>
            <a:off x="5232400" y="1512447"/>
            <a:ext cx="6408738" cy="4787900"/>
          </a:xfrm>
        </p:spPr>
        <p:txBody>
          <a:bodyPr vert="horz" lIns="91440" tIns="45720" rIns="91440" bIns="45720" rtlCol="0" anchor="b">
            <a:normAutofit/>
          </a:bodyPr>
          <a:lstStyle/>
          <a:p>
            <a:pPr marL="0" indent="0">
              <a:buNone/>
            </a:pPr>
            <a:r>
              <a:rPr lang="es-HN">
                <a:ea typeface="+mn-lt"/>
                <a:cs typeface="+mn-lt"/>
              </a:rPr>
              <a:t>La firma generalmente se lleva a cabo entre dos días y una semana antes del cierre. Históricamente, la firma tuvo lugar en una reunión de firma a la que asistieron las partes pertinentes. Sin embargo, en los últimos años, la firma se ha realizado con frecuencia por correo electrónico.</a:t>
            </a:r>
            <a:endParaRPr lang="es-ES"/>
          </a:p>
        </p:txBody>
      </p:sp>
      <p:pic>
        <p:nvPicPr>
          <p:cNvPr id="5" name="Imagen 11" descr="Una persona sonriendo&#10;&#10;Descripción generada automáticamente">
            <a:extLst>
              <a:ext uri="{FF2B5EF4-FFF2-40B4-BE49-F238E27FC236}">
                <a16:creationId xmlns:a16="http://schemas.microsoft.com/office/drawing/2014/main" id="{EBC2D80D-AA95-A045-BC61-F60A3CC93E9C}"/>
              </a:ext>
            </a:extLst>
          </p:cNvPr>
          <p:cNvPicPr>
            <a:picLocks noChangeAspect="1"/>
          </p:cNvPicPr>
          <p:nvPr/>
        </p:nvPicPr>
        <p:blipFill>
          <a:blip r:embed="rId2"/>
          <a:stretch>
            <a:fillRect/>
          </a:stretch>
        </p:blipFill>
        <p:spPr>
          <a:xfrm>
            <a:off x="10288086" y="140475"/>
            <a:ext cx="1276350" cy="1533525"/>
          </a:xfrm>
          <a:prstGeom prst="rect">
            <a:avLst/>
          </a:prstGeom>
        </p:spPr>
      </p:pic>
      <p:sp>
        <p:nvSpPr>
          <p:cNvPr id="6" name="CuadroTexto 17">
            <a:extLst>
              <a:ext uri="{FF2B5EF4-FFF2-40B4-BE49-F238E27FC236}">
                <a16:creationId xmlns:a16="http://schemas.microsoft.com/office/drawing/2014/main" id="{4646F333-4480-1E40-A7CC-7BB0706392E4}"/>
              </a:ext>
            </a:extLst>
          </p:cNvPr>
          <p:cNvSpPr txBox="1"/>
          <p:nvPr/>
        </p:nvSpPr>
        <p:spPr>
          <a:xfrm>
            <a:off x="9861797" y="1557997"/>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3847873960"/>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7433A88B-22C5-4433-B3A9-0117377EFA95}"/>
              </a:ext>
            </a:extLst>
          </p:cNvPr>
          <p:cNvSpPr>
            <a:spLocks noGrp="1"/>
          </p:cNvSpPr>
          <p:nvPr>
            <p:ph type="title"/>
          </p:nvPr>
        </p:nvSpPr>
        <p:spPr>
          <a:xfrm>
            <a:off x="540000" y="4136400"/>
            <a:ext cx="4500561" cy="2181946"/>
          </a:xfrm>
        </p:spPr>
        <p:txBody>
          <a:bodyPr anchor="b">
            <a:normAutofit/>
          </a:bodyPr>
          <a:lstStyle/>
          <a:p>
            <a:r>
              <a:rPr lang="es-HN" b="1">
                <a:ea typeface="+mj-lt"/>
                <a:cs typeface="+mj-lt"/>
              </a:rPr>
              <a:t>Cierre</a:t>
            </a:r>
            <a:endParaRPr lang="es-ES"/>
          </a:p>
        </p:txBody>
      </p:sp>
      <p:sp>
        <p:nvSpPr>
          <p:cNvPr id="3" name="Marcador de contenido 2">
            <a:extLst>
              <a:ext uri="{FF2B5EF4-FFF2-40B4-BE49-F238E27FC236}">
                <a16:creationId xmlns:a16="http://schemas.microsoft.com/office/drawing/2014/main" id="{74504A3B-9748-4125-9EFF-3086E9273DB9}"/>
              </a:ext>
            </a:extLst>
          </p:cNvPr>
          <p:cNvSpPr>
            <a:spLocks noGrp="1"/>
          </p:cNvSpPr>
          <p:nvPr>
            <p:ph idx="1"/>
          </p:nvPr>
        </p:nvSpPr>
        <p:spPr>
          <a:xfrm>
            <a:off x="540000" y="540000"/>
            <a:ext cx="4500562" cy="3361604"/>
          </a:xfrm>
        </p:spPr>
        <p:txBody>
          <a:bodyPr vert="horz" lIns="91440" tIns="45720" rIns="91440" bIns="45720" rtlCol="0" anchor="t">
            <a:normAutofit/>
          </a:bodyPr>
          <a:lstStyle/>
          <a:p>
            <a:pPr marL="0" indent="0">
              <a:buNone/>
            </a:pPr>
            <a:r>
              <a:rPr lang="es-HN">
                <a:ea typeface="+mn-lt"/>
                <a:cs typeface="+mn-lt"/>
              </a:rPr>
              <a:t>Al cierre, los documentos restantes son firmados por las partes pertinentes. Los bonos se transfieren del emisor a los tenedores de bonos y el pago de los bonos se transfiere de los tenedores de bonos al emisor.</a:t>
            </a:r>
            <a:endParaRPr lang="es-ES"/>
          </a:p>
        </p:txBody>
      </p:sp>
      <p:grpSp>
        <p:nvGrpSpPr>
          <p:cNvPr id="10" name="Group 9">
            <a:extLst>
              <a:ext uri="{FF2B5EF4-FFF2-40B4-BE49-F238E27FC236}">
                <a16:creationId xmlns:a16="http://schemas.microsoft.com/office/drawing/2014/main" id="{1288CCB8-6E1B-4493-AE02-C88F9AE5B04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337600" y="3600"/>
            <a:ext cx="6854400" cy="6854400"/>
            <a:chOff x="0" y="3600"/>
            <a:chExt cx="6854400" cy="6854400"/>
          </a:xfrm>
        </p:grpSpPr>
        <p:sp>
          <p:nvSpPr>
            <p:cNvPr id="11" name="Oval 10">
              <a:extLst>
                <a:ext uri="{FF2B5EF4-FFF2-40B4-BE49-F238E27FC236}">
                  <a16:creationId xmlns:a16="http://schemas.microsoft.com/office/drawing/2014/main" id="{A9B3F1D3-9977-40F5-BE88-16143A7A813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 y="36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3F6A5CE-2BA1-416C-AE84-A74E9664496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1" y="199202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1216EA0-907C-49FE-87EA-142E870A434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9" name="Imagen 11" descr="Una persona sonriendo&#10;&#10;Descripción generada automáticamente">
            <a:extLst>
              <a:ext uri="{FF2B5EF4-FFF2-40B4-BE49-F238E27FC236}">
                <a16:creationId xmlns:a16="http://schemas.microsoft.com/office/drawing/2014/main" id="{94712779-C6A9-0643-A18A-047D518F9DD3}"/>
              </a:ext>
            </a:extLst>
          </p:cNvPr>
          <p:cNvPicPr>
            <a:picLocks noChangeAspect="1"/>
          </p:cNvPicPr>
          <p:nvPr/>
        </p:nvPicPr>
        <p:blipFill>
          <a:blip r:embed="rId2"/>
          <a:stretch>
            <a:fillRect/>
          </a:stretch>
        </p:blipFill>
        <p:spPr>
          <a:xfrm>
            <a:off x="10288086" y="4839749"/>
            <a:ext cx="1276350" cy="1533525"/>
          </a:xfrm>
          <a:prstGeom prst="rect">
            <a:avLst/>
          </a:prstGeom>
        </p:spPr>
      </p:pic>
      <p:sp>
        <p:nvSpPr>
          <p:cNvPr id="14" name="CuadroTexto 17">
            <a:extLst>
              <a:ext uri="{FF2B5EF4-FFF2-40B4-BE49-F238E27FC236}">
                <a16:creationId xmlns:a16="http://schemas.microsoft.com/office/drawing/2014/main" id="{8D5313B6-1819-E64D-9685-26E310E3C04B}"/>
              </a:ext>
            </a:extLst>
          </p:cNvPr>
          <p:cNvSpPr txBox="1"/>
          <p:nvPr/>
        </p:nvSpPr>
        <p:spPr>
          <a:xfrm>
            <a:off x="9861797" y="6257271"/>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24222120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5C110D3-F109-40A5-A85F-B51D3FB48A85}"/>
              </a:ext>
            </a:extLst>
          </p:cNvPr>
          <p:cNvSpPr>
            <a:spLocks noGrp="1"/>
          </p:cNvSpPr>
          <p:nvPr>
            <p:ph type="title"/>
          </p:nvPr>
        </p:nvSpPr>
        <p:spPr>
          <a:xfrm>
            <a:off x="540000" y="540000"/>
            <a:ext cx="4500561" cy="5759450"/>
          </a:xfrm>
        </p:spPr>
        <p:txBody>
          <a:bodyPr anchor="t">
            <a:normAutofit/>
          </a:bodyPr>
          <a:lstStyle/>
          <a:p>
            <a:r>
              <a:rPr lang="es-HN" sz="6200"/>
              <a:t>Etapa 4 Post-Lanzamiento</a:t>
            </a:r>
            <a:endParaRPr lang="es-ES" sz="6200"/>
          </a:p>
        </p:txBody>
      </p:sp>
      <p:graphicFrame>
        <p:nvGraphicFramePr>
          <p:cNvPr id="5" name="Marcador de contenido 2">
            <a:extLst>
              <a:ext uri="{FF2B5EF4-FFF2-40B4-BE49-F238E27FC236}">
                <a16:creationId xmlns:a16="http://schemas.microsoft.com/office/drawing/2014/main" id="{B59FAE21-6669-93ED-DB4B-9DB154D18053}"/>
              </a:ext>
            </a:extLst>
          </p:cNvPr>
          <p:cNvGraphicFramePr>
            <a:graphicFrameLocks noGrp="1"/>
          </p:cNvGraphicFramePr>
          <p:nvPr>
            <p:ph idx="1"/>
            <p:extLst>
              <p:ext uri="{D42A27DB-BD31-4B8C-83A1-F6EECF244321}">
                <p14:modId xmlns:p14="http://schemas.microsoft.com/office/powerpoint/2010/main" val="3111928804"/>
              </p:ext>
            </p:extLst>
          </p:nvPr>
        </p:nvGraphicFramePr>
        <p:xfrm>
          <a:off x="5232400" y="540000"/>
          <a:ext cx="6408738"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Imagen 11" descr="Una persona sonriendo&#10;&#10;Descripción generada automáticamente">
            <a:extLst>
              <a:ext uri="{FF2B5EF4-FFF2-40B4-BE49-F238E27FC236}">
                <a16:creationId xmlns:a16="http://schemas.microsoft.com/office/drawing/2014/main" id="{2C9D7C23-0665-844A-9CA4-6D1276FED6F7}"/>
              </a:ext>
            </a:extLst>
          </p:cNvPr>
          <p:cNvPicPr>
            <a:picLocks noChangeAspect="1"/>
          </p:cNvPicPr>
          <p:nvPr/>
        </p:nvPicPr>
        <p:blipFill>
          <a:blip r:embed="rId7"/>
          <a:stretch>
            <a:fillRect/>
          </a:stretch>
        </p:blipFill>
        <p:spPr>
          <a:xfrm>
            <a:off x="348161" y="4765925"/>
            <a:ext cx="1276350" cy="1533525"/>
          </a:xfrm>
          <a:prstGeom prst="rect">
            <a:avLst/>
          </a:prstGeom>
        </p:spPr>
      </p:pic>
      <p:sp>
        <p:nvSpPr>
          <p:cNvPr id="7" name="CuadroTexto 17">
            <a:extLst>
              <a:ext uri="{FF2B5EF4-FFF2-40B4-BE49-F238E27FC236}">
                <a16:creationId xmlns:a16="http://schemas.microsoft.com/office/drawing/2014/main" id="{9A580BB4-D77B-E842-8913-9BC42AF9D5CC}"/>
              </a:ext>
            </a:extLst>
          </p:cNvPr>
          <p:cNvSpPr txBox="1"/>
          <p:nvPr/>
        </p:nvSpPr>
        <p:spPr>
          <a:xfrm>
            <a:off x="-78128" y="6183447"/>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23849111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A10581-08F2-4D9E-8CB4-07ECFEE95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9E2092A-4250-4BDD-AC6C-CA57E30DDD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266875" cy="6858000"/>
            <a:chOff x="0" y="0"/>
            <a:chExt cx="7266875" cy="6858000"/>
          </a:xfrm>
        </p:grpSpPr>
        <p:sp>
          <p:nvSpPr>
            <p:cNvPr id="11" name="Freeform: Shape 10">
              <a:extLst>
                <a:ext uri="{FF2B5EF4-FFF2-40B4-BE49-F238E27FC236}">
                  <a16:creationId xmlns:a16="http://schemas.microsoft.com/office/drawing/2014/main" id="{FA1EE7D2-EB27-4C6C-8E54-CBCDDCA178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3600"/>
              <a:ext cx="7266875" cy="6854400"/>
            </a:xfrm>
            <a:custGeom>
              <a:avLst/>
              <a:gdLst>
                <a:gd name="connsiteX0" fmla="*/ 3839675 w 7266875"/>
                <a:gd name="connsiteY0" fmla="*/ 0 h 6854400"/>
                <a:gd name="connsiteX1" fmla="*/ 7266875 w 7266875"/>
                <a:gd name="connsiteY1" fmla="*/ 3427200 h 6854400"/>
                <a:gd name="connsiteX2" fmla="*/ 3839675 w 7266875"/>
                <a:gd name="connsiteY2" fmla="*/ 6854400 h 6854400"/>
                <a:gd name="connsiteX3" fmla="*/ 3489264 w 7266875"/>
                <a:gd name="connsiteY3" fmla="*/ 6836706 h 6854400"/>
                <a:gd name="connsiteX4" fmla="*/ 3327588 w 7266875"/>
                <a:gd name="connsiteY4" fmla="*/ 6816161 h 6854400"/>
                <a:gd name="connsiteX5" fmla="*/ 3174464 w 7266875"/>
                <a:gd name="connsiteY5" fmla="*/ 6839531 h 6854400"/>
                <a:gd name="connsiteX6" fmla="*/ 2880000 w 7266875"/>
                <a:gd name="connsiteY6" fmla="*/ 6854400 h 6854400"/>
                <a:gd name="connsiteX7" fmla="*/ 0 w 7266875"/>
                <a:gd name="connsiteY7" fmla="*/ 3974400 h 6854400"/>
                <a:gd name="connsiteX8" fmla="*/ 226325 w 7266875"/>
                <a:gd name="connsiteY8" fmla="*/ 2853374 h 6854400"/>
                <a:gd name="connsiteX9" fmla="*/ 258015 w 7266875"/>
                <a:gd name="connsiteY9" fmla="*/ 2787590 h 6854400"/>
                <a:gd name="connsiteX10" fmla="*/ 224445 w 7266875"/>
                <a:gd name="connsiteY10" fmla="*/ 2657030 h 6854400"/>
                <a:gd name="connsiteX11" fmla="*/ 180561 w 7266875"/>
                <a:gd name="connsiteY11" fmla="*/ 2221714 h 6854400"/>
                <a:gd name="connsiteX12" fmla="*/ 2340561 w 7266875"/>
                <a:gd name="connsiteY12" fmla="*/ 61714 h 6854400"/>
                <a:gd name="connsiteX13" fmla="*/ 2828370 w 7266875"/>
                <a:gd name="connsiteY13" fmla="*/ 117025 h 6854400"/>
                <a:gd name="connsiteX14" fmla="*/ 2891183 w 7266875"/>
                <a:gd name="connsiteY14" fmla="*/ 134017 h 6854400"/>
                <a:gd name="connsiteX15" fmla="*/ 2983165 w 7266875"/>
                <a:gd name="connsiteY15" fmla="*/ 107897 h 6854400"/>
                <a:gd name="connsiteX16" fmla="*/ 3839675 w 7266875"/>
                <a:gd name="connsiteY16" fmla="*/ 0 h 685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66875" h="6854400">
                  <a:moveTo>
                    <a:pt x="3839675" y="0"/>
                  </a:moveTo>
                  <a:cubicBezTo>
                    <a:pt x="5732465" y="0"/>
                    <a:pt x="7266875" y="1534410"/>
                    <a:pt x="7266875" y="3427200"/>
                  </a:cubicBezTo>
                  <a:cubicBezTo>
                    <a:pt x="7266875" y="5319990"/>
                    <a:pt x="5732465" y="6854400"/>
                    <a:pt x="3839675" y="6854400"/>
                  </a:cubicBezTo>
                  <a:cubicBezTo>
                    <a:pt x="3721376" y="6854400"/>
                    <a:pt x="3604476" y="6848406"/>
                    <a:pt x="3489264" y="6836706"/>
                  </a:cubicBezTo>
                  <a:lnTo>
                    <a:pt x="3327588" y="6816161"/>
                  </a:lnTo>
                  <a:lnTo>
                    <a:pt x="3174464" y="6839531"/>
                  </a:lnTo>
                  <a:cubicBezTo>
                    <a:pt x="3077646" y="6849363"/>
                    <a:pt x="2979412" y="6854400"/>
                    <a:pt x="2880000" y="6854400"/>
                  </a:cubicBezTo>
                  <a:cubicBezTo>
                    <a:pt x="1289420" y="6854400"/>
                    <a:pt x="0" y="5564980"/>
                    <a:pt x="0" y="3974400"/>
                  </a:cubicBezTo>
                  <a:cubicBezTo>
                    <a:pt x="0" y="3576755"/>
                    <a:pt x="80589" y="3197933"/>
                    <a:pt x="226325" y="2853374"/>
                  </a:cubicBezTo>
                  <a:lnTo>
                    <a:pt x="258015" y="2787590"/>
                  </a:lnTo>
                  <a:lnTo>
                    <a:pt x="224445" y="2657030"/>
                  </a:lnTo>
                  <a:cubicBezTo>
                    <a:pt x="195672" y="2516419"/>
                    <a:pt x="180561" y="2370831"/>
                    <a:pt x="180561" y="2221714"/>
                  </a:cubicBezTo>
                  <a:cubicBezTo>
                    <a:pt x="180561" y="1028779"/>
                    <a:pt x="1147626" y="61714"/>
                    <a:pt x="2340561" y="61714"/>
                  </a:cubicBezTo>
                  <a:cubicBezTo>
                    <a:pt x="2508318" y="61714"/>
                    <a:pt x="2671608" y="80838"/>
                    <a:pt x="2828370" y="117025"/>
                  </a:cubicBezTo>
                  <a:lnTo>
                    <a:pt x="2891183" y="134017"/>
                  </a:lnTo>
                  <a:lnTo>
                    <a:pt x="2983165" y="107897"/>
                  </a:lnTo>
                  <a:cubicBezTo>
                    <a:pt x="3256928" y="37461"/>
                    <a:pt x="3543927" y="0"/>
                    <a:pt x="3839675" y="0"/>
                  </a:cubicBezTo>
                  <a:close/>
                </a:path>
              </a:pathLst>
            </a:custGeom>
            <a:solidFill>
              <a:schemeClr val="bg2">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A73CF8FD-0917-4279-B6E7-120EE392F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1094400"/>
              <a:ext cx="5760000" cy="5760000"/>
            </a:xfrm>
            <a:prstGeom prst="ellipse">
              <a:avLst/>
            </a:prstGeom>
            <a:solidFill>
              <a:schemeClr val="accent1">
                <a:alpha val="4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3A3FA15-CF3D-4F2B-BB5C-18E5DB3057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180561" y="61714"/>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776AED5-83E6-4A3D-B609-7CCABAD440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12475" y="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ítulo 1">
            <a:extLst>
              <a:ext uri="{FF2B5EF4-FFF2-40B4-BE49-F238E27FC236}">
                <a16:creationId xmlns:a16="http://schemas.microsoft.com/office/drawing/2014/main" id="{3CE0F528-5344-446C-B94C-7AF2714D2537}"/>
              </a:ext>
            </a:extLst>
          </p:cNvPr>
          <p:cNvSpPr>
            <a:spLocks noGrp="1"/>
          </p:cNvSpPr>
          <p:nvPr>
            <p:ph type="title"/>
          </p:nvPr>
        </p:nvSpPr>
        <p:spPr>
          <a:xfrm>
            <a:off x="922020" y="833015"/>
            <a:ext cx="5193960" cy="5202026"/>
          </a:xfrm>
        </p:spPr>
        <p:txBody>
          <a:bodyPr anchor="ctr">
            <a:normAutofit/>
          </a:bodyPr>
          <a:lstStyle/>
          <a:p>
            <a:pPr algn="ctr"/>
            <a:r>
              <a:rPr lang="es-HN" b="1">
                <a:ea typeface="+mj-lt"/>
                <a:cs typeface="+mj-lt"/>
              </a:rPr>
              <a:t>Vida de los bonos una vez emitidos</a:t>
            </a:r>
            <a:endParaRPr lang="es-ES"/>
          </a:p>
        </p:txBody>
      </p:sp>
      <p:sp>
        <p:nvSpPr>
          <p:cNvPr id="3" name="Marcador de contenido 2">
            <a:extLst>
              <a:ext uri="{FF2B5EF4-FFF2-40B4-BE49-F238E27FC236}">
                <a16:creationId xmlns:a16="http://schemas.microsoft.com/office/drawing/2014/main" id="{C21CBA8F-0BAD-431D-B032-D8AA40D912A9}"/>
              </a:ext>
            </a:extLst>
          </p:cNvPr>
          <p:cNvSpPr>
            <a:spLocks noGrp="1"/>
          </p:cNvSpPr>
          <p:nvPr>
            <p:ph idx="1"/>
          </p:nvPr>
        </p:nvSpPr>
        <p:spPr>
          <a:xfrm>
            <a:off x="7104062" y="540347"/>
            <a:ext cx="4537075" cy="5760000"/>
          </a:xfrm>
        </p:spPr>
        <p:txBody>
          <a:bodyPr vert="horz" lIns="91440" tIns="45720" rIns="91440" bIns="45720" rtlCol="0" anchor="ctr">
            <a:normAutofit/>
          </a:bodyPr>
          <a:lstStyle/>
          <a:p>
            <a:pPr marL="0" indent="0">
              <a:buNone/>
            </a:pPr>
            <a:r>
              <a:rPr lang="es-HN">
                <a:ea typeface="+mn-lt"/>
                <a:cs typeface="+mn-lt"/>
              </a:rPr>
              <a:t>Una vez emitidos, los bonos pueden ser vendidos por los tenedores de bonos suscriptores a otros inversores en los mercados de capitales. Esto se llama comercio de los bonos. El emisor generalmente realiza pagos regulares de intereses a los tenedores de bonos, hasta que los bonos se vencen.</a:t>
            </a:r>
            <a:endParaRPr lang="es-ES"/>
          </a:p>
        </p:txBody>
      </p:sp>
      <p:pic>
        <p:nvPicPr>
          <p:cNvPr id="15" name="Imagen 11" descr="Una persona sonriendo&#10;&#10;Descripción generada automáticamente">
            <a:extLst>
              <a:ext uri="{FF2B5EF4-FFF2-40B4-BE49-F238E27FC236}">
                <a16:creationId xmlns:a16="http://schemas.microsoft.com/office/drawing/2014/main" id="{37290F95-82E8-564C-9A48-534DDE61D755}"/>
              </a:ext>
            </a:extLst>
          </p:cNvPr>
          <p:cNvPicPr>
            <a:picLocks noChangeAspect="1"/>
          </p:cNvPicPr>
          <p:nvPr/>
        </p:nvPicPr>
        <p:blipFill>
          <a:blip r:embed="rId2"/>
          <a:stretch>
            <a:fillRect/>
          </a:stretch>
        </p:blipFill>
        <p:spPr>
          <a:xfrm>
            <a:off x="10288086" y="4884045"/>
            <a:ext cx="1276350" cy="1533525"/>
          </a:xfrm>
          <a:prstGeom prst="rect">
            <a:avLst/>
          </a:prstGeom>
        </p:spPr>
      </p:pic>
      <p:sp>
        <p:nvSpPr>
          <p:cNvPr id="16" name="CuadroTexto 17">
            <a:extLst>
              <a:ext uri="{FF2B5EF4-FFF2-40B4-BE49-F238E27FC236}">
                <a16:creationId xmlns:a16="http://schemas.microsoft.com/office/drawing/2014/main" id="{3DF12B50-E6BB-554A-9ECB-7087EB324D68}"/>
              </a:ext>
            </a:extLst>
          </p:cNvPr>
          <p:cNvSpPr txBox="1"/>
          <p:nvPr/>
        </p:nvSpPr>
        <p:spPr>
          <a:xfrm>
            <a:off x="9861797" y="6301567"/>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Tree>
    <p:extLst>
      <p:ext uri="{BB962C8B-B14F-4D97-AF65-F5344CB8AC3E}">
        <p14:creationId xmlns:p14="http://schemas.microsoft.com/office/powerpoint/2010/main" val="179126115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4471818-F766-4458-B77D-99B1093970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625FFA70-10E2-4C4D-9AAE-239ED9F1BDB3}"/>
              </a:ext>
            </a:extLst>
          </p:cNvPr>
          <p:cNvSpPr>
            <a:spLocks noGrp="1"/>
          </p:cNvSpPr>
          <p:nvPr>
            <p:ph type="title"/>
          </p:nvPr>
        </p:nvSpPr>
        <p:spPr>
          <a:xfrm>
            <a:off x="540000" y="1674000"/>
            <a:ext cx="4500561" cy="4788000"/>
          </a:xfrm>
        </p:spPr>
        <p:txBody>
          <a:bodyPr anchor="b">
            <a:normAutofit/>
          </a:bodyPr>
          <a:lstStyle/>
          <a:p>
            <a:r>
              <a:rPr lang="es-HN"/>
              <a:t>Riesgos y Tasas de los Bonos</a:t>
            </a:r>
            <a:endParaRPr lang="es-ES"/>
          </a:p>
        </p:txBody>
      </p:sp>
      <p:sp>
        <p:nvSpPr>
          <p:cNvPr id="3" name="Marcador de contenido 2">
            <a:extLst>
              <a:ext uri="{FF2B5EF4-FFF2-40B4-BE49-F238E27FC236}">
                <a16:creationId xmlns:a16="http://schemas.microsoft.com/office/drawing/2014/main" id="{3FE195BB-BF63-4E29-961E-CEA39358AF09}"/>
              </a:ext>
            </a:extLst>
          </p:cNvPr>
          <p:cNvSpPr>
            <a:spLocks noGrp="1"/>
          </p:cNvSpPr>
          <p:nvPr>
            <p:ph idx="1"/>
          </p:nvPr>
        </p:nvSpPr>
        <p:spPr>
          <a:xfrm>
            <a:off x="5232400" y="1512447"/>
            <a:ext cx="6408738" cy="4787900"/>
          </a:xfrm>
        </p:spPr>
        <p:txBody>
          <a:bodyPr vert="horz" lIns="91440" tIns="45720" rIns="91440" bIns="45720" rtlCol="0" anchor="b">
            <a:normAutofit/>
          </a:bodyPr>
          <a:lstStyle/>
          <a:p>
            <a:pPr marL="0" indent="0" algn="just">
              <a:lnSpc>
                <a:spcPct val="115000"/>
              </a:lnSpc>
              <a:buNone/>
            </a:pPr>
            <a:r>
              <a:rPr lang="es-HN" sz="1300" dirty="0">
                <a:ea typeface="+mn-lt"/>
                <a:cs typeface="+mn-lt"/>
              </a:rPr>
              <a:t>Como hemos visto a lo largo del curso, la decisión de emitir bonos está fuertemente ligada a la estructura de capital que la empresa desee emplear. Es decir, la decisión de financiarse con recursos propios o deuda. En caso de que la empresa decida financiarse a través de deuda, es importante identificar el instrumento que le resultará más económico a la compañía.</a:t>
            </a:r>
            <a:endParaRPr lang="es-ES" sz="1300" dirty="0"/>
          </a:p>
          <a:p>
            <a:pPr marL="0" indent="0" algn="just">
              <a:lnSpc>
                <a:spcPct val="115000"/>
              </a:lnSpc>
              <a:buNone/>
            </a:pPr>
            <a:r>
              <a:rPr lang="es-HN" sz="1300" dirty="0">
                <a:ea typeface="+mn-lt"/>
                <a:cs typeface="+mn-lt"/>
              </a:rPr>
              <a:t>A su vez, es importante que la empresa tome en consideración que, en caso de financiarse con una emisión de bonos, la tasa cupón que estará otorgando deberá estar fuertemente ligada al nivel de riesgo que esta posea. Por ejemplo, el bono emitido con una calificación AAA, pagará una tasa cupón menor a un bono con calificación BB. En este caso, la empresa que posee una calificación menor deberá otorgar un mayor rendimiento al inversionista para compensar el riesgo que está asumiendo en esta inversión.</a:t>
            </a:r>
            <a:endParaRPr lang="es-ES" sz="1300" dirty="0"/>
          </a:p>
          <a:p>
            <a:pPr marL="0" indent="0" algn="just">
              <a:lnSpc>
                <a:spcPct val="115000"/>
              </a:lnSpc>
              <a:buNone/>
            </a:pPr>
            <a:r>
              <a:rPr lang="es-HN" sz="1300" dirty="0">
                <a:ea typeface="+mn-lt"/>
                <a:cs typeface="+mn-lt"/>
              </a:rPr>
              <a:t>Como vimos anteriormente en los procesos de emisión de bonos, los entes encargados como lo son la CNBS en Honduras o la Comisión para el Mercado Financiero en Chile, tienen diversos procesos enfocados en la mitigación del riesgo y asegurarse de la capacidad de la empresa en cubrir las obligaciones que estarán contrayendo. En otras palabras, buscan disminuir el riesgo de incumplimiento.</a:t>
            </a:r>
            <a:endParaRPr lang="es-ES" sz="1300" dirty="0"/>
          </a:p>
        </p:txBody>
      </p:sp>
      <p:sp>
        <p:nvSpPr>
          <p:cNvPr id="5" name="CuadroTexto 12">
            <a:extLst>
              <a:ext uri="{FF2B5EF4-FFF2-40B4-BE49-F238E27FC236}">
                <a16:creationId xmlns:a16="http://schemas.microsoft.com/office/drawing/2014/main" id="{57ACE343-D77D-DB4D-9240-3BC7B00E32D3}"/>
              </a:ext>
            </a:extLst>
          </p:cNvPr>
          <p:cNvSpPr txBox="1"/>
          <p:nvPr/>
        </p:nvSpPr>
        <p:spPr>
          <a:xfrm>
            <a:off x="0" y="1043914"/>
            <a:ext cx="316561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sz="1400" b="1" dirty="0">
                <a:latin typeface="Calibri"/>
                <a:cs typeface="Segoe UI"/>
              </a:rPr>
              <a:t>Fernando Quiroz - 12143055</a:t>
            </a:r>
          </a:p>
        </p:txBody>
      </p:sp>
      <p:pic>
        <p:nvPicPr>
          <p:cNvPr id="6" name="Imagen 14" descr="Foto montaje de la cara de un hombre con traje y corbata&#10;&#10;Descripción generada automáticamente">
            <a:extLst>
              <a:ext uri="{FF2B5EF4-FFF2-40B4-BE49-F238E27FC236}">
                <a16:creationId xmlns:a16="http://schemas.microsoft.com/office/drawing/2014/main" id="{3838E968-1BD4-F444-BF01-59AAE779F51F}"/>
              </a:ext>
            </a:extLst>
          </p:cNvPr>
          <p:cNvPicPr>
            <a:picLocks noChangeAspect="1"/>
          </p:cNvPicPr>
          <p:nvPr/>
        </p:nvPicPr>
        <p:blipFill>
          <a:blip r:embed="rId2"/>
          <a:stretch>
            <a:fillRect/>
          </a:stretch>
        </p:blipFill>
        <p:spPr>
          <a:xfrm>
            <a:off x="275169" y="45311"/>
            <a:ext cx="1198483" cy="1198483"/>
          </a:xfrm>
          <a:prstGeom prst="rect">
            <a:avLst/>
          </a:prstGeom>
        </p:spPr>
      </p:pic>
    </p:spTree>
    <p:extLst>
      <p:ext uri="{BB962C8B-B14F-4D97-AF65-F5344CB8AC3E}">
        <p14:creationId xmlns:p14="http://schemas.microsoft.com/office/powerpoint/2010/main" val="6536955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1C8C0F4-5C44-4C3F-B321-5CB3E2BABC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419EEA87-436B-4E5F-8995-982B8F9BB88D}"/>
              </a:ext>
            </a:extLst>
          </p:cNvPr>
          <p:cNvSpPr>
            <a:spLocks noGrp="1"/>
          </p:cNvSpPr>
          <p:nvPr>
            <p:ph type="title"/>
          </p:nvPr>
        </p:nvSpPr>
        <p:spPr>
          <a:xfrm>
            <a:off x="540000" y="540000"/>
            <a:ext cx="4500561" cy="5759450"/>
          </a:xfrm>
        </p:spPr>
        <p:txBody>
          <a:bodyPr anchor="t">
            <a:normAutofit/>
          </a:bodyPr>
          <a:lstStyle/>
          <a:p>
            <a:r>
              <a:rPr lang="es-HN" sz="4200"/>
              <a:t>CONCLUSIONES</a:t>
            </a:r>
            <a:endParaRPr lang="es-ES" sz="4200"/>
          </a:p>
        </p:txBody>
      </p:sp>
      <p:graphicFrame>
        <p:nvGraphicFramePr>
          <p:cNvPr id="5" name="Marcador de contenido 2">
            <a:extLst>
              <a:ext uri="{FF2B5EF4-FFF2-40B4-BE49-F238E27FC236}">
                <a16:creationId xmlns:a16="http://schemas.microsoft.com/office/drawing/2014/main" id="{CB66C7B8-F687-5788-A883-9811E63B9F19}"/>
              </a:ext>
            </a:extLst>
          </p:cNvPr>
          <p:cNvGraphicFramePr>
            <a:graphicFrameLocks noGrp="1"/>
          </p:cNvGraphicFramePr>
          <p:nvPr>
            <p:ph idx="1"/>
            <p:extLst>
              <p:ext uri="{D42A27DB-BD31-4B8C-83A1-F6EECF244321}">
                <p14:modId xmlns:p14="http://schemas.microsoft.com/office/powerpoint/2010/main" val="4254532748"/>
              </p:ext>
            </p:extLst>
          </p:nvPr>
        </p:nvGraphicFramePr>
        <p:xfrm>
          <a:off x="5232400" y="540000"/>
          <a:ext cx="6408738" cy="5759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Imagen 8" descr="La cara de una persona&#10;&#10;Descripción generada automáticamente">
            <a:extLst>
              <a:ext uri="{FF2B5EF4-FFF2-40B4-BE49-F238E27FC236}">
                <a16:creationId xmlns:a16="http://schemas.microsoft.com/office/drawing/2014/main" id="{B1BCCCF3-7CD0-9C44-8D5F-982C09C75AB6}"/>
              </a:ext>
            </a:extLst>
          </p:cNvPr>
          <p:cNvPicPr>
            <a:picLocks noChangeAspect="1"/>
          </p:cNvPicPr>
          <p:nvPr/>
        </p:nvPicPr>
        <p:blipFill>
          <a:blip r:embed="rId7"/>
          <a:stretch>
            <a:fillRect/>
          </a:stretch>
        </p:blipFill>
        <p:spPr>
          <a:xfrm>
            <a:off x="555314" y="5287224"/>
            <a:ext cx="932846" cy="1070582"/>
          </a:xfrm>
          <a:prstGeom prst="rect">
            <a:avLst/>
          </a:prstGeom>
        </p:spPr>
      </p:pic>
      <p:sp>
        <p:nvSpPr>
          <p:cNvPr id="7" name="CuadroTexto 14">
            <a:extLst>
              <a:ext uri="{FF2B5EF4-FFF2-40B4-BE49-F238E27FC236}">
                <a16:creationId xmlns:a16="http://schemas.microsoft.com/office/drawing/2014/main" id="{27C1D8DC-2202-AD42-AF68-CDB727CFB026}"/>
              </a:ext>
            </a:extLst>
          </p:cNvPr>
          <p:cNvSpPr txBox="1"/>
          <p:nvPr/>
        </p:nvSpPr>
        <p:spPr>
          <a:xfrm>
            <a:off x="-26721" y="6452214"/>
            <a:ext cx="209691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a:latin typeface="Calibri"/>
              </a:rPr>
              <a:t>Helen Ponce - 12143114</a:t>
            </a:r>
            <a:endParaRPr lang="es-ES" sz="1400" dirty="0"/>
          </a:p>
        </p:txBody>
      </p:sp>
    </p:spTree>
    <p:extLst>
      <p:ext uri="{BB962C8B-B14F-4D97-AF65-F5344CB8AC3E}">
        <p14:creationId xmlns:p14="http://schemas.microsoft.com/office/powerpoint/2010/main" val="326929153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0D050C3-946A-4155-B469-3FE5492E6E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10" name="Rectangle 9">
              <a:extLst>
                <a:ext uri="{FF2B5EF4-FFF2-40B4-BE49-F238E27FC236}">
                  <a16:creationId xmlns:a16="http://schemas.microsoft.com/office/drawing/2014/main" id="{70D7BFBB-BF60-4EF1-AF1C-731347DB115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0150CBC-E30B-417C-9BB2-CE6BB1A6440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76020D6-6ADB-408E-A69F-4EA6F51A7F1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8226C8E5-1D99-421D-AB3C-2AF296A15325}"/>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67669339-D0C4-4CF0-9A76-5BFBCDB798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8B31604-91C4-4CB0-8097-02EE0ADDC1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548340F5-A593-469A-98DC-B6D90D3B22B4}"/>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59E3068-3000-4C82-ACA8-367498951E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C2E1C398-D8F7-4828-9F7F-80D61DAE2B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813B333C-60FD-4260-80E0-190666C9DE7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 name="Rectangle 20">
            <a:extLst>
              <a:ext uri="{FF2B5EF4-FFF2-40B4-BE49-F238E27FC236}">
                <a16:creationId xmlns:a16="http://schemas.microsoft.com/office/drawing/2014/main" id="{DC05F582-AA63-4A8C-915E-66057E4BEE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ítulo 1">
            <a:extLst>
              <a:ext uri="{FF2B5EF4-FFF2-40B4-BE49-F238E27FC236}">
                <a16:creationId xmlns:a16="http://schemas.microsoft.com/office/drawing/2014/main" id="{46249FBD-ECF9-463E-9EF9-A7F718B58A12}"/>
              </a:ext>
            </a:extLst>
          </p:cNvPr>
          <p:cNvSpPr>
            <a:spLocks noGrp="1"/>
          </p:cNvSpPr>
          <p:nvPr>
            <p:ph type="title"/>
          </p:nvPr>
        </p:nvSpPr>
        <p:spPr>
          <a:xfrm>
            <a:off x="7086315" y="540000"/>
            <a:ext cx="4554821" cy="2186096"/>
          </a:xfrm>
        </p:spPr>
        <p:txBody>
          <a:bodyPr anchor="b">
            <a:normAutofit/>
          </a:bodyPr>
          <a:lstStyle/>
          <a:p>
            <a:r>
              <a:rPr lang="es-HN" sz="3300"/>
              <a:t>RECOMENDACIONES</a:t>
            </a:r>
            <a:endParaRPr lang="es-ES" sz="3300"/>
          </a:p>
        </p:txBody>
      </p:sp>
      <p:pic>
        <p:nvPicPr>
          <p:cNvPr id="5" name="Picture 4" descr="Calculadora, lápiz, brújula, dinero y un papel con gráficos impresos en él">
            <a:extLst>
              <a:ext uri="{FF2B5EF4-FFF2-40B4-BE49-F238E27FC236}">
                <a16:creationId xmlns:a16="http://schemas.microsoft.com/office/drawing/2014/main" id="{E60F1063-9ABE-495B-1F49-34E457C57C9F}"/>
              </a:ext>
            </a:extLst>
          </p:cNvPr>
          <p:cNvPicPr>
            <a:picLocks noChangeAspect="1"/>
          </p:cNvPicPr>
          <p:nvPr/>
        </p:nvPicPr>
        <p:blipFill rotWithShape="1">
          <a:blip r:embed="rId2"/>
          <a:srcRect l="23802" r="19579" b="-1"/>
          <a:stretch/>
        </p:blipFill>
        <p:spPr>
          <a:xfrm>
            <a:off x="20" y="10"/>
            <a:ext cx="6444556" cy="6857990"/>
          </a:xfrm>
          <a:prstGeom prst="rect">
            <a:avLst/>
          </a:prstGeom>
        </p:spPr>
      </p:pic>
      <p:sp>
        <p:nvSpPr>
          <p:cNvPr id="3" name="Marcador de contenido 2">
            <a:extLst>
              <a:ext uri="{FF2B5EF4-FFF2-40B4-BE49-F238E27FC236}">
                <a16:creationId xmlns:a16="http://schemas.microsoft.com/office/drawing/2014/main" id="{69249D39-4C0A-4A62-867D-DB107E9D72BC}"/>
              </a:ext>
            </a:extLst>
          </p:cNvPr>
          <p:cNvSpPr>
            <a:spLocks noGrp="1"/>
          </p:cNvSpPr>
          <p:nvPr>
            <p:ph idx="1"/>
          </p:nvPr>
        </p:nvSpPr>
        <p:spPr>
          <a:xfrm>
            <a:off x="7104063" y="2947121"/>
            <a:ext cx="4537073" cy="3361604"/>
          </a:xfrm>
        </p:spPr>
        <p:txBody>
          <a:bodyPr vert="horz" lIns="91440" tIns="45720" rIns="91440" bIns="45720" rtlCol="0" anchor="t">
            <a:normAutofit/>
          </a:bodyPr>
          <a:lstStyle/>
          <a:p>
            <a:pPr marL="0" indent="0" algn="just">
              <a:lnSpc>
                <a:spcPct val="115000"/>
              </a:lnSpc>
              <a:buNone/>
            </a:pPr>
            <a:r>
              <a:rPr lang="es-HN" sz="1400" dirty="0">
                <a:ea typeface="+mn-lt"/>
                <a:cs typeface="+mn-lt"/>
              </a:rPr>
              <a:t>Es importante que los entes reguladores destinen esfuerzos a corto y mediano plazo para promover las distintas formas de financiamiento externo como ser la emisión de bonos para traer mayor desarrollo y crecimiento en las empresas, ya que hemos identificado que el mercado se encuentra subdesarrollado en Honduras. Con una educación financiera adecuada y el conocimiento de distintas formas de financiación las empresas pueden evaluar que fuente conviene tomar para cumplir sus objetivos y metas.</a:t>
            </a:r>
            <a:endParaRPr lang="es-ES" sz="1400" dirty="0"/>
          </a:p>
        </p:txBody>
      </p:sp>
      <p:pic>
        <p:nvPicPr>
          <p:cNvPr id="20" name="Imagen 8" descr="La cara de una persona&#10;&#10;Descripción generada automáticamente">
            <a:extLst>
              <a:ext uri="{FF2B5EF4-FFF2-40B4-BE49-F238E27FC236}">
                <a16:creationId xmlns:a16="http://schemas.microsoft.com/office/drawing/2014/main" id="{6684A8D5-7881-EB47-8388-2FB762253D75}"/>
              </a:ext>
            </a:extLst>
          </p:cNvPr>
          <p:cNvPicPr>
            <a:picLocks noChangeAspect="1"/>
          </p:cNvPicPr>
          <p:nvPr/>
        </p:nvPicPr>
        <p:blipFill>
          <a:blip r:embed="rId3"/>
          <a:stretch>
            <a:fillRect/>
          </a:stretch>
        </p:blipFill>
        <p:spPr>
          <a:xfrm>
            <a:off x="10890348" y="96890"/>
            <a:ext cx="932846" cy="1070582"/>
          </a:xfrm>
          <a:prstGeom prst="rect">
            <a:avLst/>
          </a:prstGeom>
        </p:spPr>
      </p:pic>
      <p:sp>
        <p:nvSpPr>
          <p:cNvPr id="22" name="CuadroTexto 14">
            <a:extLst>
              <a:ext uri="{FF2B5EF4-FFF2-40B4-BE49-F238E27FC236}">
                <a16:creationId xmlns:a16="http://schemas.microsoft.com/office/drawing/2014/main" id="{4FC1C905-A270-3E43-B65B-9C57CE6A2C5E}"/>
              </a:ext>
            </a:extLst>
          </p:cNvPr>
          <p:cNvSpPr txBox="1"/>
          <p:nvPr/>
        </p:nvSpPr>
        <p:spPr>
          <a:xfrm>
            <a:off x="10308313" y="1261880"/>
            <a:ext cx="209691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a:latin typeface="Calibri"/>
              </a:rPr>
              <a:t>Helen Ponce - 12143114</a:t>
            </a:r>
            <a:endParaRPr lang="es-ES" sz="1400" dirty="0"/>
          </a:p>
        </p:txBody>
      </p:sp>
    </p:spTree>
    <p:extLst>
      <p:ext uri="{BB962C8B-B14F-4D97-AF65-F5344CB8AC3E}">
        <p14:creationId xmlns:p14="http://schemas.microsoft.com/office/powerpoint/2010/main" val="390327041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8" name="Rectangle 7">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Oval 8">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Oval 9">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1" name="Group 10">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6" name="Rectangle 15">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2" name="Group 11">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4" name="Rectangle 13">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9" name="Rectangle 18">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useBgFill="1">
        <p:nvSpPr>
          <p:cNvPr id="21" name="Rectangle 20">
            <a:extLst>
              <a:ext uri="{FF2B5EF4-FFF2-40B4-BE49-F238E27FC236}">
                <a16:creationId xmlns:a16="http://schemas.microsoft.com/office/drawing/2014/main" id="{9B9AACA9-BD92-429F-8047-0731DB46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3" name="Group 22">
            <a:extLst>
              <a:ext uri="{FF2B5EF4-FFF2-40B4-BE49-F238E27FC236}">
                <a16:creationId xmlns:a16="http://schemas.microsoft.com/office/drawing/2014/main" id="{B046D8F9-B18B-42F5-B320-22E156F4C0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3980DF08-8878-4A99-871A-573EBF4F3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1E0FF3E7-007F-48E0-8352-89CE4375BB2D}"/>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5603875" y="0"/>
              <a:ext cx="6521820" cy="3260910"/>
              <a:chOff x="0" y="0"/>
              <a:chExt cx="2880000" cy="1440000"/>
            </a:xfrm>
          </p:grpSpPr>
          <p:sp>
            <p:nvSpPr>
              <p:cNvPr id="28" name="Rectangle 27">
                <a:extLst>
                  <a:ext uri="{FF2B5EF4-FFF2-40B4-BE49-F238E27FC236}">
                    <a16:creationId xmlns:a16="http://schemas.microsoft.com/office/drawing/2014/main" id="{F02DE4FC-8B38-40C7-A2F5-CBD4C6592E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C97C509-DDA4-4291-88B3-8E2B14609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Rectangle 25">
              <a:extLst>
                <a:ext uri="{FF2B5EF4-FFF2-40B4-BE49-F238E27FC236}">
                  <a16:creationId xmlns:a16="http://schemas.microsoft.com/office/drawing/2014/main" id="{96345897-50D9-424E-A94E-18A63AEE85BA}"/>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266E6E08-BABA-49E9-884E-4805849158E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ítulo 1">
            <a:extLst>
              <a:ext uri="{FF2B5EF4-FFF2-40B4-BE49-F238E27FC236}">
                <a16:creationId xmlns:a16="http://schemas.microsoft.com/office/drawing/2014/main" id="{11598284-CA44-434C-A352-740C64A9B8C3}"/>
              </a:ext>
            </a:extLst>
          </p:cNvPr>
          <p:cNvSpPr>
            <a:spLocks noGrp="1"/>
          </p:cNvSpPr>
          <p:nvPr>
            <p:ph type="title"/>
          </p:nvPr>
        </p:nvSpPr>
        <p:spPr>
          <a:xfrm>
            <a:off x="1515366" y="553952"/>
            <a:ext cx="9217026" cy="1887445"/>
          </a:xfrm>
        </p:spPr>
        <p:txBody>
          <a:bodyPr vert="horz" lIns="91440" tIns="45720" rIns="91440" bIns="45720" rtlCol="0" anchor="b">
            <a:normAutofit/>
          </a:bodyPr>
          <a:lstStyle/>
          <a:p>
            <a:pPr algn="ctr"/>
            <a:r>
              <a:rPr lang="en-US" sz="8800" dirty="0"/>
              <a:t>Gracias!</a:t>
            </a:r>
          </a:p>
        </p:txBody>
      </p:sp>
      <p:pic>
        <p:nvPicPr>
          <p:cNvPr id="30" name="Imagen 8" descr="La cara de una persona&#10;&#10;Descripción generada automáticamente">
            <a:extLst>
              <a:ext uri="{FF2B5EF4-FFF2-40B4-BE49-F238E27FC236}">
                <a16:creationId xmlns:a16="http://schemas.microsoft.com/office/drawing/2014/main" id="{27B9EFD0-5706-274D-9347-48088259A303}"/>
              </a:ext>
            </a:extLst>
          </p:cNvPr>
          <p:cNvPicPr>
            <a:picLocks noChangeAspect="1"/>
          </p:cNvPicPr>
          <p:nvPr/>
        </p:nvPicPr>
        <p:blipFill>
          <a:blip r:embed="rId3"/>
          <a:stretch>
            <a:fillRect/>
          </a:stretch>
        </p:blipFill>
        <p:spPr>
          <a:xfrm>
            <a:off x="2112505" y="3431481"/>
            <a:ext cx="932846" cy="1070582"/>
          </a:xfrm>
          <a:prstGeom prst="rect">
            <a:avLst/>
          </a:prstGeom>
        </p:spPr>
      </p:pic>
      <p:sp>
        <p:nvSpPr>
          <p:cNvPr id="31" name="CuadroTexto 14">
            <a:extLst>
              <a:ext uri="{FF2B5EF4-FFF2-40B4-BE49-F238E27FC236}">
                <a16:creationId xmlns:a16="http://schemas.microsoft.com/office/drawing/2014/main" id="{193ABD23-9B74-914F-BE8A-CD18F3F4B114}"/>
              </a:ext>
            </a:extLst>
          </p:cNvPr>
          <p:cNvSpPr txBox="1"/>
          <p:nvPr/>
        </p:nvSpPr>
        <p:spPr>
          <a:xfrm>
            <a:off x="1585719" y="4727709"/>
            <a:ext cx="209691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a:latin typeface="Calibri"/>
              </a:rPr>
              <a:t>Helen Ponce - 12143114</a:t>
            </a:r>
            <a:endParaRPr lang="es-ES" sz="1400" dirty="0"/>
          </a:p>
        </p:txBody>
      </p:sp>
      <p:sp>
        <p:nvSpPr>
          <p:cNvPr id="32" name="CuadroTexto 12">
            <a:extLst>
              <a:ext uri="{FF2B5EF4-FFF2-40B4-BE49-F238E27FC236}">
                <a16:creationId xmlns:a16="http://schemas.microsoft.com/office/drawing/2014/main" id="{8AC36E79-8062-3849-8361-F74CF58BBAAD}"/>
              </a:ext>
            </a:extLst>
          </p:cNvPr>
          <p:cNvSpPr txBox="1"/>
          <p:nvPr/>
        </p:nvSpPr>
        <p:spPr>
          <a:xfrm>
            <a:off x="3045351" y="5322120"/>
            <a:ext cx="316561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sz="1400" b="1" dirty="0">
                <a:latin typeface="Calibri"/>
                <a:cs typeface="Segoe UI"/>
              </a:rPr>
              <a:t>Fernando Quiroz - 12143055</a:t>
            </a:r>
          </a:p>
        </p:txBody>
      </p:sp>
      <p:pic>
        <p:nvPicPr>
          <p:cNvPr id="33" name="Imagen 14" descr="Foto montaje de la cara de un hombre con traje y corbata&#10;&#10;Descripción generada automáticamente">
            <a:extLst>
              <a:ext uri="{FF2B5EF4-FFF2-40B4-BE49-F238E27FC236}">
                <a16:creationId xmlns:a16="http://schemas.microsoft.com/office/drawing/2014/main" id="{C467A4FB-236C-DD42-A565-7A8272DA20C6}"/>
              </a:ext>
            </a:extLst>
          </p:cNvPr>
          <p:cNvPicPr>
            <a:picLocks noChangeAspect="1"/>
          </p:cNvPicPr>
          <p:nvPr/>
        </p:nvPicPr>
        <p:blipFill>
          <a:blip r:embed="rId4"/>
          <a:stretch>
            <a:fillRect/>
          </a:stretch>
        </p:blipFill>
        <p:spPr>
          <a:xfrm>
            <a:off x="3718652" y="4412123"/>
            <a:ext cx="1087375" cy="1087375"/>
          </a:xfrm>
          <a:prstGeom prst="rect">
            <a:avLst/>
          </a:prstGeom>
        </p:spPr>
      </p:pic>
      <p:pic>
        <p:nvPicPr>
          <p:cNvPr id="36" name="Imagen 11" descr="Una persona sonriendo&#10;&#10;Descripción generada automáticamente">
            <a:extLst>
              <a:ext uri="{FF2B5EF4-FFF2-40B4-BE49-F238E27FC236}">
                <a16:creationId xmlns:a16="http://schemas.microsoft.com/office/drawing/2014/main" id="{17904006-7607-0546-B4F3-9C78DF3C62C0}"/>
              </a:ext>
            </a:extLst>
          </p:cNvPr>
          <p:cNvPicPr>
            <a:picLocks noChangeAspect="1"/>
          </p:cNvPicPr>
          <p:nvPr/>
        </p:nvPicPr>
        <p:blipFill>
          <a:blip r:embed="rId5"/>
          <a:stretch>
            <a:fillRect/>
          </a:stretch>
        </p:blipFill>
        <p:spPr>
          <a:xfrm>
            <a:off x="9133349" y="3465995"/>
            <a:ext cx="1123868" cy="1350319"/>
          </a:xfrm>
          <a:prstGeom prst="rect">
            <a:avLst/>
          </a:prstGeom>
        </p:spPr>
      </p:pic>
      <p:sp>
        <p:nvSpPr>
          <p:cNvPr id="37" name="CuadroTexto 17">
            <a:extLst>
              <a:ext uri="{FF2B5EF4-FFF2-40B4-BE49-F238E27FC236}">
                <a16:creationId xmlns:a16="http://schemas.microsoft.com/office/drawing/2014/main" id="{39EA7D55-375E-7D46-B11D-320A67DC58A1}"/>
              </a:ext>
            </a:extLst>
          </p:cNvPr>
          <p:cNvSpPr txBox="1"/>
          <p:nvPr/>
        </p:nvSpPr>
        <p:spPr>
          <a:xfrm>
            <a:off x="8709940" y="4675789"/>
            <a:ext cx="2330203"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b="1" dirty="0">
                <a:latin typeface="Calibri"/>
                <a:cs typeface="Segoe UI"/>
              </a:rPr>
              <a:t> </a:t>
            </a:r>
            <a:r>
              <a:rPr lang="es-ES" sz="1400" b="1" dirty="0">
                <a:latin typeface="Calibri"/>
                <a:cs typeface="Segoe UI"/>
              </a:rPr>
              <a:t>José Efraín Suarez-12143112</a:t>
            </a:r>
          </a:p>
        </p:txBody>
      </p:sp>
      <p:sp>
        <p:nvSpPr>
          <p:cNvPr id="38" name="CuadroTexto 16">
            <a:extLst>
              <a:ext uri="{FF2B5EF4-FFF2-40B4-BE49-F238E27FC236}">
                <a16:creationId xmlns:a16="http://schemas.microsoft.com/office/drawing/2014/main" id="{BA238C76-31B6-D346-A92D-7B1368150369}"/>
              </a:ext>
            </a:extLst>
          </p:cNvPr>
          <p:cNvSpPr txBox="1"/>
          <p:nvPr/>
        </p:nvSpPr>
        <p:spPr>
          <a:xfrm>
            <a:off x="6948084" y="5563579"/>
            <a:ext cx="257118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a:latin typeface="Calibri"/>
                <a:cs typeface="Segoe UI"/>
              </a:rPr>
              <a:t>Carlo Menjivar-21053124</a:t>
            </a:r>
            <a:r>
              <a:rPr lang="es-ES" sz="1400" dirty="0">
                <a:latin typeface="Calibri"/>
                <a:cs typeface="Segoe UI"/>
              </a:rPr>
              <a:t>​</a:t>
            </a:r>
          </a:p>
          <a:p>
            <a:r>
              <a:rPr lang="es-ES" dirty="0">
                <a:latin typeface="Calibri"/>
                <a:cs typeface="Segoe UI"/>
              </a:rPr>
              <a:t>​</a:t>
            </a:r>
          </a:p>
        </p:txBody>
      </p:sp>
      <p:pic>
        <p:nvPicPr>
          <p:cNvPr id="39" name="Imagen 2" descr="La cara de un hombre con lentes&#10;&#10;Descripción generada automáticamente">
            <a:extLst>
              <a:ext uri="{FF2B5EF4-FFF2-40B4-BE49-F238E27FC236}">
                <a16:creationId xmlns:a16="http://schemas.microsoft.com/office/drawing/2014/main" id="{FD1AF2C1-D6AC-3442-81E5-3581272EE578}"/>
              </a:ext>
            </a:extLst>
          </p:cNvPr>
          <p:cNvPicPr>
            <a:picLocks noChangeAspect="1"/>
          </p:cNvPicPr>
          <p:nvPr/>
        </p:nvPicPr>
        <p:blipFill rotWithShape="1">
          <a:blip r:embed="rId6"/>
          <a:srcRect r="-302" b="14823"/>
          <a:stretch/>
        </p:blipFill>
        <p:spPr>
          <a:xfrm>
            <a:off x="7467174" y="4189746"/>
            <a:ext cx="1021151" cy="1269183"/>
          </a:xfrm>
          <a:prstGeom prst="rect">
            <a:avLst/>
          </a:prstGeom>
        </p:spPr>
      </p:pic>
      <p:pic>
        <p:nvPicPr>
          <p:cNvPr id="40" name="Imagen 9" descr="Cara de un hombre sonriendo&#10;&#10;Descripción generada automáticamente">
            <a:extLst>
              <a:ext uri="{FF2B5EF4-FFF2-40B4-BE49-F238E27FC236}">
                <a16:creationId xmlns:a16="http://schemas.microsoft.com/office/drawing/2014/main" id="{C166B267-8055-5A49-8475-9455918E1CFE}"/>
              </a:ext>
            </a:extLst>
          </p:cNvPr>
          <p:cNvPicPr>
            <a:picLocks noChangeAspect="1"/>
          </p:cNvPicPr>
          <p:nvPr/>
        </p:nvPicPr>
        <p:blipFill>
          <a:blip r:embed="rId7"/>
          <a:stretch>
            <a:fillRect/>
          </a:stretch>
        </p:blipFill>
        <p:spPr>
          <a:xfrm>
            <a:off x="5634738" y="3569824"/>
            <a:ext cx="975977" cy="1204790"/>
          </a:xfrm>
          <a:prstGeom prst="rect">
            <a:avLst/>
          </a:prstGeom>
        </p:spPr>
      </p:pic>
      <p:sp>
        <p:nvSpPr>
          <p:cNvPr id="41" name="CuadroTexto 15">
            <a:extLst>
              <a:ext uri="{FF2B5EF4-FFF2-40B4-BE49-F238E27FC236}">
                <a16:creationId xmlns:a16="http://schemas.microsoft.com/office/drawing/2014/main" id="{59337053-18A0-234B-9DFD-6D7E91503A67}"/>
              </a:ext>
            </a:extLst>
          </p:cNvPr>
          <p:cNvSpPr txBox="1"/>
          <p:nvPr/>
        </p:nvSpPr>
        <p:spPr>
          <a:xfrm>
            <a:off x="4982885" y="4978464"/>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err="1">
                <a:latin typeface="Calibri"/>
              </a:rPr>
              <a:t>Aaron</a:t>
            </a:r>
            <a:r>
              <a:rPr lang="es-ES" sz="1400" b="1" dirty="0">
                <a:latin typeface="Calibri"/>
              </a:rPr>
              <a:t> Godoy-12143054</a:t>
            </a:r>
            <a:endParaRPr lang="es-ES" sz="1400" dirty="0"/>
          </a:p>
        </p:txBody>
      </p:sp>
    </p:spTree>
    <p:extLst>
      <p:ext uri="{BB962C8B-B14F-4D97-AF65-F5344CB8AC3E}">
        <p14:creationId xmlns:p14="http://schemas.microsoft.com/office/powerpoint/2010/main" val="1414342551"/>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A10581-08F2-4D9E-8CB4-07ECFEE95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9E2092A-4250-4BDD-AC6C-CA57E30DDD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266875" cy="6858000"/>
            <a:chOff x="0" y="0"/>
            <a:chExt cx="7266875" cy="6858000"/>
          </a:xfrm>
        </p:grpSpPr>
        <p:sp>
          <p:nvSpPr>
            <p:cNvPr id="11" name="Freeform: Shape 10">
              <a:extLst>
                <a:ext uri="{FF2B5EF4-FFF2-40B4-BE49-F238E27FC236}">
                  <a16:creationId xmlns:a16="http://schemas.microsoft.com/office/drawing/2014/main" id="{FA1EE7D2-EB27-4C6C-8E54-CBCDDCA178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3600"/>
              <a:ext cx="7266875" cy="6854400"/>
            </a:xfrm>
            <a:custGeom>
              <a:avLst/>
              <a:gdLst>
                <a:gd name="connsiteX0" fmla="*/ 3839675 w 7266875"/>
                <a:gd name="connsiteY0" fmla="*/ 0 h 6854400"/>
                <a:gd name="connsiteX1" fmla="*/ 7266875 w 7266875"/>
                <a:gd name="connsiteY1" fmla="*/ 3427200 h 6854400"/>
                <a:gd name="connsiteX2" fmla="*/ 3839675 w 7266875"/>
                <a:gd name="connsiteY2" fmla="*/ 6854400 h 6854400"/>
                <a:gd name="connsiteX3" fmla="*/ 3489264 w 7266875"/>
                <a:gd name="connsiteY3" fmla="*/ 6836706 h 6854400"/>
                <a:gd name="connsiteX4" fmla="*/ 3327588 w 7266875"/>
                <a:gd name="connsiteY4" fmla="*/ 6816161 h 6854400"/>
                <a:gd name="connsiteX5" fmla="*/ 3174464 w 7266875"/>
                <a:gd name="connsiteY5" fmla="*/ 6839531 h 6854400"/>
                <a:gd name="connsiteX6" fmla="*/ 2880000 w 7266875"/>
                <a:gd name="connsiteY6" fmla="*/ 6854400 h 6854400"/>
                <a:gd name="connsiteX7" fmla="*/ 0 w 7266875"/>
                <a:gd name="connsiteY7" fmla="*/ 3974400 h 6854400"/>
                <a:gd name="connsiteX8" fmla="*/ 226325 w 7266875"/>
                <a:gd name="connsiteY8" fmla="*/ 2853374 h 6854400"/>
                <a:gd name="connsiteX9" fmla="*/ 258015 w 7266875"/>
                <a:gd name="connsiteY9" fmla="*/ 2787590 h 6854400"/>
                <a:gd name="connsiteX10" fmla="*/ 224445 w 7266875"/>
                <a:gd name="connsiteY10" fmla="*/ 2657030 h 6854400"/>
                <a:gd name="connsiteX11" fmla="*/ 180561 w 7266875"/>
                <a:gd name="connsiteY11" fmla="*/ 2221714 h 6854400"/>
                <a:gd name="connsiteX12" fmla="*/ 2340561 w 7266875"/>
                <a:gd name="connsiteY12" fmla="*/ 61714 h 6854400"/>
                <a:gd name="connsiteX13" fmla="*/ 2828370 w 7266875"/>
                <a:gd name="connsiteY13" fmla="*/ 117025 h 6854400"/>
                <a:gd name="connsiteX14" fmla="*/ 2891183 w 7266875"/>
                <a:gd name="connsiteY14" fmla="*/ 134017 h 6854400"/>
                <a:gd name="connsiteX15" fmla="*/ 2983165 w 7266875"/>
                <a:gd name="connsiteY15" fmla="*/ 107897 h 6854400"/>
                <a:gd name="connsiteX16" fmla="*/ 3839675 w 7266875"/>
                <a:gd name="connsiteY16" fmla="*/ 0 h 685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66875" h="6854400">
                  <a:moveTo>
                    <a:pt x="3839675" y="0"/>
                  </a:moveTo>
                  <a:cubicBezTo>
                    <a:pt x="5732465" y="0"/>
                    <a:pt x="7266875" y="1534410"/>
                    <a:pt x="7266875" y="3427200"/>
                  </a:cubicBezTo>
                  <a:cubicBezTo>
                    <a:pt x="7266875" y="5319990"/>
                    <a:pt x="5732465" y="6854400"/>
                    <a:pt x="3839675" y="6854400"/>
                  </a:cubicBezTo>
                  <a:cubicBezTo>
                    <a:pt x="3721376" y="6854400"/>
                    <a:pt x="3604476" y="6848406"/>
                    <a:pt x="3489264" y="6836706"/>
                  </a:cubicBezTo>
                  <a:lnTo>
                    <a:pt x="3327588" y="6816161"/>
                  </a:lnTo>
                  <a:lnTo>
                    <a:pt x="3174464" y="6839531"/>
                  </a:lnTo>
                  <a:cubicBezTo>
                    <a:pt x="3077646" y="6849363"/>
                    <a:pt x="2979412" y="6854400"/>
                    <a:pt x="2880000" y="6854400"/>
                  </a:cubicBezTo>
                  <a:cubicBezTo>
                    <a:pt x="1289420" y="6854400"/>
                    <a:pt x="0" y="5564980"/>
                    <a:pt x="0" y="3974400"/>
                  </a:cubicBezTo>
                  <a:cubicBezTo>
                    <a:pt x="0" y="3576755"/>
                    <a:pt x="80589" y="3197933"/>
                    <a:pt x="226325" y="2853374"/>
                  </a:cubicBezTo>
                  <a:lnTo>
                    <a:pt x="258015" y="2787590"/>
                  </a:lnTo>
                  <a:lnTo>
                    <a:pt x="224445" y="2657030"/>
                  </a:lnTo>
                  <a:cubicBezTo>
                    <a:pt x="195672" y="2516419"/>
                    <a:pt x="180561" y="2370831"/>
                    <a:pt x="180561" y="2221714"/>
                  </a:cubicBezTo>
                  <a:cubicBezTo>
                    <a:pt x="180561" y="1028779"/>
                    <a:pt x="1147626" y="61714"/>
                    <a:pt x="2340561" y="61714"/>
                  </a:cubicBezTo>
                  <a:cubicBezTo>
                    <a:pt x="2508318" y="61714"/>
                    <a:pt x="2671608" y="80838"/>
                    <a:pt x="2828370" y="117025"/>
                  </a:cubicBezTo>
                  <a:lnTo>
                    <a:pt x="2891183" y="134017"/>
                  </a:lnTo>
                  <a:lnTo>
                    <a:pt x="2983165" y="107897"/>
                  </a:lnTo>
                  <a:cubicBezTo>
                    <a:pt x="3256928" y="37461"/>
                    <a:pt x="3543927" y="0"/>
                    <a:pt x="3839675" y="0"/>
                  </a:cubicBezTo>
                  <a:close/>
                </a:path>
              </a:pathLst>
            </a:custGeom>
            <a:solidFill>
              <a:schemeClr val="bg2">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A73CF8FD-0917-4279-B6E7-120EE392F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1094400"/>
              <a:ext cx="5760000" cy="5760000"/>
            </a:xfrm>
            <a:prstGeom prst="ellipse">
              <a:avLst/>
            </a:prstGeom>
            <a:solidFill>
              <a:schemeClr val="accent1">
                <a:alpha val="4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3A3FA15-CF3D-4F2B-BB5C-18E5DB3057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180561" y="61714"/>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776AED5-83E6-4A3D-B609-7CCABAD440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12475" y="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ítulo 1">
            <a:extLst>
              <a:ext uri="{FF2B5EF4-FFF2-40B4-BE49-F238E27FC236}">
                <a16:creationId xmlns:a16="http://schemas.microsoft.com/office/drawing/2014/main" id="{4BD07538-3B90-469C-8E9D-68D55B31FE76}"/>
              </a:ext>
            </a:extLst>
          </p:cNvPr>
          <p:cNvSpPr>
            <a:spLocks noGrp="1"/>
          </p:cNvSpPr>
          <p:nvPr>
            <p:ph type="title"/>
          </p:nvPr>
        </p:nvSpPr>
        <p:spPr>
          <a:xfrm>
            <a:off x="632927" y="2496405"/>
            <a:ext cx="5223879" cy="1048197"/>
          </a:xfrm>
        </p:spPr>
        <p:txBody>
          <a:bodyPr anchor="ctr">
            <a:normAutofit/>
          </a:bodyPr>
          <a:lstStyle/>
          <a:p>
            <a:r>
              <a:rPr lang="es-HN"/>
              <a:t>Introducción</a:t>
            </a:r>
            <a:endParaRPr lang="es-ES"/>
          </a:p>
        </p:txBody>
      </p:sp>
      <p:sp>
        <p:nvSpPr>
          <p:cNvPr id="3" name="Marcador de contenido 2">
            <a:extLst>
              <a:ext uri="{FF2B5EF4-FFF2-40B4-BE49-F238E27FC236}">
                <a16:creationId xmlns:a16="http://schemas.microsoft.com/office/drawing/2014/main" id="{DF798DE7-0663-419C-8C1E-E1C48DF65625}"/>
              </a:ext>
            </a:extLst>
          </p:cNvPr>
          <p:cNvSpPr>
            <a:spLocks noGrp="1"/>
          </p:cNvSpPr>
          <p:nvPr>
            <p:ph idx="1"/>
          </p:nvPr>
        </p:nvSpPr>
        <p:spPr>
          <a:xfrm>
            <a:off x="5209988" y="389224"/>
            <a:ext cx="6711561" cy="6075951"/>
          </a:xfrm>
        </p:spPr>
        <p:txBody>
          <a:bodyPr vert="horz" lIns="91440" tIns="45720" rIns="91440" bIns="45720" rtlCol="0" anchor="ctr">
            <a:noAutofit/>
          </a:bodyPr>
          <a:lstStyle/>
          <a:p>
            <a:pPr marL="269875" indent="0" algn="just">
              <a:buNone/>
            </a:pPr>
            <a:r>
              <a:rPr lang="es-HN" sz="1200" dirty="0">
                <a:ea typeface="+mn-lt"/>
                <a:cs typeface="+mn-lt"/>
              </a:rPr>
              <a:t>Las empresas tienen necesidades de financiamiento y muchas veces optan por que sea de fuentes externas. Inicialmente comienzan los financiamientos por deuda a través de préstamos bancarios lo cual ha sido históricamente más popular que otras alternativas, más adelante, de acuerdo con el crecimiento, rentabilidad sostenida y otros factores determinantes, las empresas pueden ser aptas para realizar una oferta pública de bonos corporativos. Hay diversos motivos para que las empresas consideren el financiamiento a través de la emisión de bonos, tanto como un menor costo de financiamiento, mayores plazos de repago, y mejora en la liquidez, etc. Emitir bonos puede tener beneficios adicionales; se diversifican las fuentes de financiamiento, se expande el portafolio de acreedores de forma internacional, se liberan las líneas crediticias de las entidades bancarias, entre otros.</a:t>
            </a:r>
            <a:endParaRPr lang="es-ES" sz="1200" dirty="0">
              <a:ea typeface="+mn-lt"/>
              <a:cs typeface="+mn-lt"/>
            </a:endParaRPr>
          </a:p>
          <a:p>
            <a:pPr marL="269875" indent="0" algn="just">
              <a:buNone/>
            </a:pPr>
            <a:r>
              <a:rPr lang="es-HN" sz="1200" dirty="0">
                <a:ea typeface="+mn-lt"/>
                <a:cs typeface="+mn-lt"/>
              </a:rPr>
              <a:t>Como fuente de financiación relevante existe la necesidad de conocer y detallar los pasos a seguir en una emisión de bonos corporativos. Es por ello, que en el presente informe se presenta el procedimiento general para la emisión de bonos en empresas privadas en Honduras frente a otros países como ser Chile y Reino Unido.</a:t>
            </a:r>
            <a:endParaRPr lang="es-ES" sz="1200" dirty="0">
              <a:ea typeface="+mn-lt"/>
              <a:cs typeface="+mn-lt"/>
            </a:endParaRPr>
          </a:p>
        </p:txBody>
      </p:sp>
      <p:pic>
        <p:nvPicPr>
          <p:cNvPr id="15" name="Imagen 8" descr="La cara de una persona&#10;&#10;Descripción generada automáticamente">
            <a:extLst>
              <a:ext uri="{FF2B5EF4-FFF2-40B4-BE49-F238E27FC236}">
                <a16:creationId xmlns:a16="http://schemas.microsoft.com/office/drawing/2014/main" id="{E8BEAAC2-CDCE-154C-A5DC-B59D623E30AA}"/>
              </a:ext>
            </a:extLst>
          </p:cNvPr>
          <p:cNvPicPr>
            <a:picLocks noChangeAspect="1"/>
          </p:cNvPicPr>
          <p:nvPr/>
        </p:nvPicPr>
        <p:blipFill>
          <a:blip r:embed="rId2"/>
          <a:stretch>
            <a:fillRect/>
          </a:stretch>
        </p:blipFill>
        <p:spPr>
          <a:xfrm>
            <a:off x="555314" y="5287224"/>
            <a:ext cx="932846" cy="1070582"/>
          </a:xfrm>
          <a:prstGeom prst="rect">
            <a:avLst/>
          </a:prstGeom>
        </p:spPr>
      </p:pic>
      <p:sp>
        <p:nvSpPr>
          <p:cNvPr id="16" name="CuadroTexto 14">
            <a:extLst>
              <a:ext uri="{FF2B5EF4-FFF2-40B4-BE49-F238E27FC236}">
                <a16:creationId xmlns:a16="http://schemas.microsoft.com/office/drawing/2014/main" id="{A918D5E2-0D40-4E48-B23E-51196E93C03C}"/>
              </a:ext>
            </a:extLst>
          </p:cNvPr>
          <p:cNvSpPr txBox="1"/>
          <p:nvPr/>
        </p:nvSpPr>
        <p:spPr>
          <a:xfrm>
            <a:off x="-26721" y="6452214"/>
            <a:ext cx="209691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a:latin typeface="Calibri"/>
              </a:rPr>
              <a:t>Helen Ponce - 12143114</a:t>
            </a:r>
            <a:endParaRPr lang="es-ES" sz="1400" dirty="0"/>
          </a:p>
        </p:txBody>
      </p:sp>
    </p:spTree>
    <p:extLst>
      <p:ext uri="{BB962C8B-B14F-4D97-AF65-F5344CB8AC3E}">
        <p14:creationId xmlns:p14="http://schemas.microsoft.com/office/powerpoint/2010/main" val="1509201407"/>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7C6B683D-13FA-4605-8648-01FC9C82FE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11" name="Rectangle 10">
              <a:extLst>
                <a:ext uri="{FF2B5EF4-FFF2-40B4-BE49-F238E27FC236}">
                  <a16:creationId xmlns:a16="http://schemas.microsoft.com/office/drawing/2014/main" id="{9852A959-AA36-4E4C-940B-F33A7BE0AB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FFC38A9-EA65-4BD6-A6E1-CAD07CCB81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9E36CA9-9013-4306-B36F-2E349B6FED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4" name="Group 13">
              <a:extLst>
                <a:ext uri="{FF2B5EF4-FFF2-40B4-BE49-F238E27FC236}">
                  <a16:creationId xmlns:a16="http://schemas.microsoft.com/office/drawing/2014/main" id="{CE8D3FFE-4362-43F6-99D3-1B83F7AD594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9" name="Rectangle 18">
                <a:extLst>
                  <a:ext uri="{FF2B5EF4-FFF2-40B4-BE49-F238E27FC236}">
                    <a16:creationId xmlns:a16="http://schemas.microsoft.com/office/drawing/2014/main" id="{F7AA39D6-8796-468A-8C18-D17C0BBF2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5967788-298A-4B75-B02F-0625E5F84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8D0FB4E1-29BE-427B-9999-B25351A07CB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7" name="Rectangle 16">
                <a:extLst>
                  <a:ext uri="{FF2B5EF4-FFF2-40B4-BE49-F238E27FC236}">
                    <a16:creationId xmlns:a16="http://schemas.microsoft.com/office/drawing/2014/main" id="{39914662-C165-4AD1-89C0-F6C47C109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84C8199-BC83-4D02-8937-CF9AB0F4CF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4A28F3F3-1D22-45C2-8627-C7E4E74BDD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2" name="Rectangle 21">
            <a:extLst>
              <a:ext uri="{FF2B5EF4-FFF2-40B4-BE49-F238E27FC236}">
                <a16:creationId xmlns:a16="http://schemas.microsoft.com/office/drawing/2014/main" id="{9D8267F7-1115-4F9A-BEF5-BB6664BCF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ítulo 1">
            <a:extLst>
              <a:ext uri="{FF2B5EF4-FFF2-40B4-BE49-F238E27FC236}">
                <a16:creationId xmlns:a16="http://schemas.microsoft.com/office/drawing/2014/main" id="{0557A1C3-BBEC-44BC-B684-AF814ADB6E27}"/>
              </a:ext>
            </a:extLst>
          </p:cNvPr>
          <p:cNvSpPr>
            <a:spLocks noGrp="1"/>
          </p:cNvSpPr>
          <p:nvPr>
            <p:ph type="title"/>
          </p:nvPr>
        </p:nvSpPr>
        <p:spPr>
          <a:xfrm>
            <a:off x="7086315" y="540000"/>
            <a:ext cx="4554821" cy="2186096"/>
          </a:xfrm>
        </p:spPr>
        <p:txBody>
          <a:bodyPr anchor="t">
            <a:normAutofit/>
          </a:bodyPr>
          <a:lstStyle/>
          <a:p>
            <a:r>
              <a:rPr lang="es-HN"/>
              <a:t>Objetivo General</a:t>
            </a:r>
            <a:endParaRPr lang="es-ES"/>
          </a:p>
        </p:txBody>
      </p:sp>
      <p:sp>
        <p:nvSpPr>
          <p:cNvPr id="3" name="Marcador de contenido 2">
            <a:extLst>
              <a:ext uri="{FF2B5EF4-FFF2-40B4-BE49-F238E27FC236}">
                <a16:creationId xmlns:a16="http://schemas.microsoft.com/office/drawing/2014/main" id="{BB4FB200-3B4E-4DBA-8086-36D83E120AB6}"/>
              </a:ext>
            </a:extLst>
          </p:cNvPr>
          <p:cNvSpPr>
            <a:spLocks noGrp="1"/>
          </p:cNvSpPr>
          <p:nvPr>
            <p:ph idx="1"/>
          </p:nvPr>
        </p:nvSpPr>
        <p:spPr>
          <a:xfrm>
            <a:off x="7104063" y="2947121"/>
            <a:ext cx="4537073" cy="3361604"/>
          </a:xfrm>
        </p:spPr>
        <p:txBody>
          <a:bodyPr vert="horz" lIns="91440" tIns="45720" rIns="91440" bIns="45720" rtlCol="0" anchor="t">
            <a:normAutofit/>
          </a:bodyPr>
          <a:lstStyle/>
          <a:p>
            <a:pPr marL="0" indent="0" algn="just">
              <a:lnSpc>
                <a:spcPct val="115000"/>
              </a:lnSpc>
              <a:buNone/>
            </a:pPr>
            <a:r>
              <a:rPr lang="es-HN" sz="1700" dirty="0">
                <a:ea typeface="+mn-lt"/>
                <a:cs typeface="+mn-lt"/>
              </a:rPr>
              <a:t>Conocer el proceso de emisión de bonos de empresas privadas en Honduras y otros países, a fin de tener un panorama más amplio en cuanto a las implicaciones que esto tiene para las empresas que emiten instrumentos de deuda como fuente de financiamiento y así lograr un mayor entendimiento de la funcionalidad de esta alternativa en el mercado financiero.</a:t>
            </a:r>
            <a:endParaRPr lang="es-HN" sz="1700" dirty="0"/>
          </a:p>
        </p:txBody>
      </p:sp>
      <p:grpSp>
        <p:nvGrpSpPr>
          <p:cNvPr id="24" name="Group 23">
            <a:extLst>
              <a:ext uri="{FF2B5EF4-FFF2-40B4-BE49-F238E27FC236}">
                <a16:creationId xmlns:a16="http://schemas.microsoft.com/office/drawing/2014/main" id="{B88B1285-8063-4B0C-BC7D-E13E22CBC1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532685" y="-166912"/>
            <a:ext cx="4774524" cy="4774524"/>
            <a:chOff x="2387545" y="19050"/>
            <a:chExt cx="4774524" cy="4774524"/>
          </a:xfrm>
        </p:grpSpPr>
        <p:sp>
          <p:nvSpPr>
            <p:cNvPr id="25" name="Oval 24">
              <a:extLst>
                <a:ext uri="{FF2B5EF4-FFF2-40B4-BE49-F238E27FC236}">
                  <a16:creationId xmlns:a16="http://schemas.microsoft.com/office/drawing/2014/main" id="{55D9E0E1-0E24-4E03-BDB4-DAAF547CD47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2387545" y="19050"/>
              <a:ext cx="4774524" cy="4774524"/>
            </a:xfrm>
            <a:prstGeom prst="ellipse">
              <a:avLst/>
            </a:prstGeom>
            <a:solidFill>
              <a:schemeClr val="accent2">
                <a:alpha val="4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E62FF4AB-6535-4C1F-8AF4-68CDC7C82AD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2565836" y="1193574"/>
              <a:ext cx="3600000" cy="360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Oval 27">
            <a:extLst>
              <a:ext uri="{FF2B5EF4-FFF2-40B4-BE49-F238E27FC236}">
                <a16:creationId xmlns:a16="http://schemas.microsoft.com/office/drawing/2014/main" id="{39C45301-BF3C-412B-A22C-DB52E073B4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2783929"/>
            <a:ext cx="3751944" cy="3751944"/>
          </a:xfrm>
          <a:prstGeom prst="ellipse">
            <a:avLst/>
          </a:prstGeom>
          <a:solidFill>
            <a:schemeClr val="accent1">
              <a:alpha val="60000"/>
            </a:schemeClr>
          </a:solidFill>
          <a:ln>
            <a:noFill/>
          </a:ln>
          <a:effectLst>
            <a:softEdge rad="762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n 5">
            <a:extLst>
              <a:ext uri="{FF2B5EF4-FFF2-40B4-BE49-F238E27FC236}">
                <a16:creationId xmlns:a16="http://schemas.microsoft.com/office/drawing/2014/main" id="{1BC225B8-176F-4745-B55C-E34AC5F971DD}"/>
              </a:ext>
            </a:extLst>
          </p:cNvPr>
          <p:cNvPicPr>
            <a:picLocks noChangeAspect="1"/>
          </p:cNvPicPr>
          <p:nvPr/>
        </p:nvPicPr>
        <p:blipFill rotWithShape="1">
          <a:blip r:embed="rId2"/>
          <a:srcRect r="4" b="24503"/>
          <a:stretch/>
        </p:blipFill>
        <p:spPr>
          <a:xfrm>
            <a:off x="2429912" y="847986"/>
            <a:ext cx="3600000" cy="3600000"/>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508000"/>
          </a:effectLst>
        </p:spPr>
      </p:pic>
      <p:pic>
        <p:nvPicPr>
          <p:cNvPr id="23" name="Imagen 8" descr="La cara de una persona&#10;&#10;Descripción generada automáticamente">
            <a:extLst>
              <a:ext uri="{FF2B5EF4-FFF2-40B4-BE49-F238E27FC236}">
                <a16:creationId xmlns:a16="http://schemas.microsoft.com/office/drawing/2014/main" id="{C997094A-AA44-CA4B-B7CA-5AFB55C7C0DC}"/>
              </a:ext>
            </a:extLst>
          </p:cNvPr>
          <p:cNvPicPr>
            <a:picLocks noChangeAspect="1"/>
          </p:cNvPicPr>
          <p:nvPr/>
        </p:nvPicPr>
        <p:blipFill>
          <a:blip r:embed="rId3"/>
          <a:stretch>
            <a:fillRect/>
          </a:stretch>
        </p:blipFill>
        <p:spPr>
          <a:xfrm>
            <a:off x="555314" y="5287224"/>
            <a:ext cx="932846" cy="1070582"/>
          </a:xfrm>
          <a:prstGeom prst="rect">
            <a:avLst/>
          </a:prstGeom>
        </p:spPr>
      </p:pic>
      <p:sp>
        <p:nvSpPr>
          <p:cNvPr id="27" name="CuadroTexto 14">
            <a:extLst>
              <a:ext uri="{FF2B5EF4-FFF2-40B4-BE49-F238E27FC236}">
                <a16:creationId xmlns:a16="http://schemas.microsoft.com/office/drawing/2014/main" id="{62BDF758-A52D-B341-9C3A-AF02C2E41398}"/>
              </a:ext>
            </a:extLst>
          </p:cNvPr>
          <p:cNvSpPr txBox="1"/>
          <p:nvPr/>
        </p:nvSpPr>
        <p:spPr>
          <a:xfrm>
            <a:off x="-26721" y="6452214"/>
            <a:ext cx="209691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a:latin typeface="Calibri"/>
              </a:rPr>
              <a:t>Helen Ponce - 12143114</a:t>
            </a:r>
            <a:endParaRPr lang="es-ES" sz="1400" dirty="0"/>
          </a:p>
        </p:txBody>
      </p:sp>
    </p:spTree>
    <p:extLst>
      <p:ext uri="{BB962C8B-B14F-4D97-AF65-F5344CB8AC3E}">
        <p14:creationId xmlns:p14="http://schemas.microsoft.com/office/powerpoint/2010/main" val="253078646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9" name="Rectangle 83">
            <a:extLst>
              <a:ext uri="{FF2B5EF4-FFF2-40B4-BE49-F238E27FC236}">
                <a16:creationId xmlns:a16="http://schemas.microsoft.com/office/drawing/2014/main" id="{B4F9B187-EC02-44E0-99C7-5D629D664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4" name="Group 85">
            <a:extLst>
              <a:ext uri="{FF2B5EF4-FFF2-40B4-BE49-F238E27FC236}">
                <a16:creationId xmlns:a16="http://schemas.microsoft.com/office/drawing/2014/main" id="{7C6B683D-13FA-4605-8648-01FC9C82FE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105" name="Rectangle 86">
              <a:extLst>
                <a:ext uri="{FF2B5EF4-FFF2-40B4-BE49-F238E27FC236}">
                  <a16:creationId xmlns:a16="http://schemas.microsoft.com/office/drawing/2014/main" id="{9852A959-AA36-4E4C-940B-F33A7BE0AB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FFFC38A9-EA65-4BD6-A6E1-CAD07CCB81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F9E36CA9-9013-4306-B36F-2E349B6FED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6" name="Group 89">
              <a:extLst>
                <a:ext uri="{FF2B5EF4-FFF2-40B4-BE49-F238E27FC236}">
                  <a16:creationId xmlns:a16="http://schemas.microsoft.com/office/drawing/2014/main" id="{CE8D3FFE-4362-43F6-99D3-1B83F7AD594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95" name="Rectangle 94">
                <a:extLst>
                  <a:ext uri="{FF2B5EF4-FFF2-40B4-BE49-F238E27FC236}">
                    <a16:creationId xmlns:a16="http://schemas.microsoft.com/office/drawing/2014/main" id="{F7AA39D6-8796-468A-8C18-D17C0BBF2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Rectangle 95">
                <a:extLst>
                  <a:ext uri="{FF2B5EF4-FFF2-40B4-BE49-F238E27FC236}">
                    <a16:creationId xmlns:a16="http://schemas.microsoft.com/office/drawing/2014/main" id="{75967788-298A-4B75-B02F-0625E5F84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8" name="Group 90">
              <a:extLst>
                <a:ext uri="{FF2B5EF4-FFF2-40B4-BE49-F238E27FC236}">
                  <a16:creationId xmlns:a16="http://schemas.microsoft.com/office/drawing/2014/main" id="{8D0FB4E1-29BE-427B-9999-B25351A07CB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09" name="Rectangle 92">
                <a:extLst>
                  <a:ext uri="{FF2B5EF4-FFF2-40B4-BE49-F238E27FC236}">
                    <a16:creationId xmlns:a16="http://schemas.microsoft.com/office/drawing/2014/main" id="{39914662-C165-4AD1-89C0-F6C47C109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93">
                <a:extLst>
                  <a:ext uri="{FF2B5EF4-FFF2-40B4-BE49-F238E27FC236}">
                    <a16:creationId xmlns:a16="http://schemas.microsoft.com/office/drawing/2014/main" id="{384C8199-BC83-4D02-8937-CF9AB0F4CF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1" name="Rectangle 91">
              <a:extLst>
                <a:ext uri="{FF2B5EF4-FFF2-40B4-BE49-F238E27FC236}">
                  <a16:creationId xmlns:a16="http://schemas.microsoft.com/office/drawing/2014/main" id="{4A28F3F3-1D22-45C2-8627-C7E4E74BDD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8" name="Rectangle 97">
            <a:extLst>
              <a:ext uri="{FF2B5EF4-FFF2-40B4-BE49-F238E27FC236}">
                <a16:creationId xmlns:a16="http://schemas.microsoft.com/office/drawing/2014/main" id="{9D8267F7-1115-4F9A-BEF5-BB6664BCF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ítulo 1">
            <a:extLst>
              <a:ext uri="{FF2B5EF4-FFF2-40B4-BE49-F238E27FC236}">
                <a16:creationId xmlns:a16="http://schemas.microsoft.com/office/drawing/2014/main" id="{0557A1C3-BBEC-44BC-B684-AF814ADB6E27}"/>
              </a:ext>
            </a:extLst>
          </p:cNvPr>
          <p:cNvSpPr>
            <a:spLocks noGrp="1"/>
          </p:cNvSpPr>
          <p:nvPr>
            <p:ph type="title"/>
          </p:nvPr>
        </p:nvSpPr>
        <p:spPr>
          <a:xfrm>
            <a:off x="7086315" y="540000"/>
            <a:ext cx="4554821" cy="2186096"/>
          </a:xfrm>
        </p:spPr>
        <p:txBody>
          <a:bodyPr anchor="t">
            <a:normAutofit/>
          </a:bodyPr>
          <a:lstStyle/>
          <a:p>
            <a:r>
              <a:rPr lang="es-HN"/>
              <a:t>Objetivos</a:t>
            </a:r>
            <a:br>
              <a:rPr lang="es-HN"/>
            </a:br>
            <a:r>
              <a:rPr lang="es-HN"/>
              <a:t>específicos</a:t>
            </a:r>
          </a:p>
        </p:txBody>
      </p:sp>
      <p:grpSp>
        <p:nvGrpSpPr>
          <p:cNvPr id="100" name="Group 99">
            <a:extLst>
              <a:ext uri="{FF2B5EF4-FFF2-40B4-BE49-F238E27FC236}">
                <a16:creationId xmlns:a16="http://schemas.microsoft.com/office/drawing/2014/main" id="{7B4E221E-E4F3-4D25-8DC8-8A3D08C830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491700" y="811038"/>
            <a:ext cx="6131951" cy="5783897"/>
            <a:chOff x="4925125" y="3600"/>
            <a:chExt cx="7266875" cy="6854400"/>
          </a:xfrm>
        </p:grpSpPr>
        <p:sp>
          <p:nvSpPr>
            <p:cNvPr id="101" name="Oval 100">
              <a:extLst>
                <a:ext uri="{FF2B5EF4-FFF2-40B4-BE49-F238E27FC236}">
                  <a16:creationId xmlns:a16="http://schemas.microsoft.com/office/drawing/2014/main" id="{1DCB79C8-6A25-43E7-AC87-D1D7C60710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2BABC8D9-79F4-4665-99B3-4EA1B520E5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808BC036-0C59-4D8B-8F96-46D122C906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69" name="Imagen 69" descr="Forma&#10;&#10;Descripción generada automáticamente">
            <a:extLst>
              <a:ext uri="{FF2B5EF4-FFF2-40B4-BE49-F238E27FC236}">
                <a16:creationId xmlns:a16="http://schemas.microsoft.com/office/drawing/2014/main" id="{7C312800-521A-43C4-A8D1-430D050137A5}"/>
              </a:ext>
            </a:extLst>
          </p:cNvPr>
          <p:cNvPicPr>
            <a:picLocks noChangeAspect="1"/>
          </p:cNvPicPr>
          <p:nvPr/>
        </p:nvPicPr>
        <p:blipFill rotWithShape="1">
          <a:blip r:embed="rId2"/>
          <a:srcRect/>
          <a:stretch/>
        </p:blipFill>
        <p:spPr>
          <a:xfrm>
            <a:off x="1055492" y="1160896"/>
            <a:ext cx="4736110" cy="4736124"/>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graphicFrame>
        <p:nvGraphicFramePr>
          <p:cNvPr id="24" name="Marcador de contenido 2">
            <a:extLst>
              <a:ext uri="{FF2B5EF4-FFF2-40B4-BE49-F238E27FC236}">
                <a16:creationId xmlns:a16="http://schemas.microsoft.com/office/drawing/2014/main" id="{0164BD1F-7CCB-4EBD-BE87-16C7C24B6BDA}"/>
              </a:ext>
            </a:extLst>
          </p:cNvPr>
          <p:cNvGraphicFramePr>
            <a:graphicFrameLocks noGrp="1"/>
          </p:cNvGraphicFramePr>
          <p:nvPr>
            <p:ph idx="1"/>
            <p:extLst>
              <p:ext uri="{D42A27DB-BD31-4B8C-83A1-F6EECF244321}">
                <p14:modId xmlns:p14="http://schemas.microsoft.com/office/powerpoint/2010/main" val="2969666208"/>
              </p:ext>
            </p:extLst>
          </p:nvPr>
        </p:nvGraphicFramePr>
        <p:xfrm>
          <a:off x="7104063" y="2947121"/>
          <a:ext cx="4537073" cy="33616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2" name="Imagen 8" descr="La cara de una persona&#10;&#10;Descripción generada automáticamente">
            <a:extLst>
              <a:ext uri="{FF2B5EF4-FFF2-40B4-BE49-F238E27FC236}">
                <a16:creationId xmlns:a16="http://schemas.microsoft.com/office/drawing/2014/main" id="{1F5CFF5F-C3AC-1D41-9FC3-5FBAC73574B6}"/>
              </a:ext>
            </a:extLst>
          </p:cNvPr>
          <p:cNvPicPr>
            <a:picLocks noChangeAspect="1"/>
          </p:cNvPicPr>
          <p:nvPr/>
        </p:nvPicPr>
        <p:blipFill>
          <a:blip r:embed="rId8"/>
          <a:stretch>
            <a:fillRect/>
          </a:stretch>
        </p:blipFill>
        <p:spPr>
          <a:xfrm>
            <a:off x="555314" y="5287224"/>
            <a:ext cx="932846" cy="1070582"/>
          </a:xfrm>
          <a:prstGeom prst="rect">
            <a:avLst/>
          </a:prstGeom>
        </p:spPr>
      </p:pic>
      <p:sp>
        <p:nvSpPr>
          <p:cNvPr id="23" name="CuadroTexto 14">
            <a:extLst>
              <a:ext uri="{FF2B5EF4-FFF2-40B4-BE49-F238E27FC236}">
                <a16:creationId xmlns:a16="http://schemas.microsoft.com/office/drawing/2014/main" id="{DE958CF1-4648-5F44-9C41-ADA952D38A80}"/>
              </a:ext>
            </a:extLst>
          </p:cNvPr>
          <p:cNvSpPr txBox="1"/>
          <p:nvPr/>
        </p:nvSpPr>
        <p:spPr>
          <a:xfrm>
            <a:off x="-26721" y="6452214"/>
            <a:ext cx="209691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a:latin typeface="Calibri"/>
              </a:rPr>
              <a:t>Helen Ponce - 12143114</a:t>
            </a:r>
            <a:endParaRPr lang="es-ES" sz="1400" dirty="0"/>
          </a:p>
        </p:txBody>
      </p:sp>
    </p:spTree>
    <p:extLst>
      <p:ext uri="{BB962C8B-B14F-4D97-AF65-F5344CB8AC3E}">
        <p14:creationId xmlns:p14="http://schemas.microsoft.com/office/powerpoint/2010/main" val="1718766450"/>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B4F9B187-EC02-44E0-99C7-5D629D664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7C6B683D-13FA-4605-8648-01FC9C82FE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12191999" cy="6861600"/>
            <a:chOff x="1" y="0"/>
            <a:chExt cx="12191999" cy="6861600"/>
          </a:xfrm>
        </p:grpSpPr>
        <p:sp>
          <p:nvSpPr>
            <p:cNvPr id="42" name="Rectangle 41">
              <a:extLst>
                <a:ext uri="{FF2B5EF4-FFF2-40B4-BE49-F238E27FC236}">
                  <a16:creationId xmlns:a16="http://schemas.microsoft.com/office/drawing/2014/main" id="{9852A959-AA36-4E4C-940B-F33A7BE0ABCF}"/>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FFFC38A9-EA65-4BD6-A6E1-CAD07CCB810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F9E36CA9-9013-4306-B36F-2E349B6FEDB6}"/>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5" name="Group 44">
              <a:extLst>
                <a:ext uri="{FF2B5EF4-FFF2-40B4-BE49-F238E27FC236}">
                  <a16:creationId xmlns:a16="http://schemas.microsoft.com/office/drawing/2014/main" id="{CE8D3FFE-4362-43F6-99D3-1B83F7AD5946}"/>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50" name="Rectangle 49">
                <a:extLst>
                  <a:ext uri="{FF2B5EF4-FFF2-40B4-BE49-F238E27FC236}">
                    <a16:creationId xmlns:a16="http://schemas.microsoft.com/office/drawing/2014/main" id="{F7AA39D6-8796-468A-8C18-D17C0BBF21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5967788-298A-4B75-B02F-0625E5F84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6" name="Group 45">
              <a:extLst>
                <a:ext uri="{FF2B5EF4-FFF2-40B4-BE49-F238E27FC236}">
                  <a16:creationId xmlns:a16="http://schemas.microsoft.com/office/drawing/2014/main" id="{8D0FB4E1-29BE-427B-9999-B25351A07CB1}"/>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48" name="Rectangle 47">
                <a:extLst>
                  <a:ext uri="{FF2B5EF4-FFF2-40B4-BE49-F238E27FC236}">
                    <a16:creationId xmlns:a16="http://schemas.microsoft.com/office/drawing/2014/main" id="{39914662-C165-4AD1-89C0-F6C47C109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84C8199-BC83-4D02-8937-CF9AB0F4CF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Rectangle 46">
              <a:extLst>
                <a:ext uri="{FF2B5EF4-FFF2-40B4-BE49-F238E27FC236}">
                  <a16:creationId xmlns:a16="http://schemas.microsoft.com/office/drawing/2014/main" id="{4A28F3F3-1D22-45C2-8627-C7E4E74BDD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3" name="Rectangle 52">
            <a:extLst>
              <a:ext uri="{FF2B5EF4-FFF2-40B4-BE49-F238E27FC236}">
                <a16:creationId xmlns:a16="http://schemas.microsoft.com/office/drawing/2014/main" id="{9D8267F7-1115-4F9A-BEF5-BB6664BCF0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2192000" cy="6858000"/>
          </a:xfrm>
          <a:prstGeom prst="rect">
            <a:avLst/>
          </a:prstGeom>
          <a:gradFill flip="none" rotWithShape="1">
            <a:gsLst>
              <a:gs pos="0">
                <a:schemeClr val="bg2">
                  <a:alpha val="60000"/>
                </a:schemeClr>
              </a:gs>
              <a:gs pos="37000">
                <a:schemeClr val="bg2">
                  <a:alpha val="60000"/>
                </a:schemeClr>
              </a:gs>
              <a:gs pos="79000">
                <a:schemeClr val="bg2">
                  <a:alpha val="0"/>
                </a:schemeClr>
              </a:gs>
            </a:gsLst>
            <a:lin ang="0" scaled="1"/>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CuadroTexto 1">
            <a:extLst>
              <a:ext uri="{FF2B5EF4-FFF2-40B4-BE49-F238E27FC236}">
                <a16:creationId xmlns:a16="http://schemas.microsoft.com/office/drawing/2014/main" id="{A77CF4FF-B9D3-497E-AA89-24BCFC2EBFC3}"/>
              </a:ext>
            </a:extLst>
          </p:cNvPr>
          <p:cNvSpPr txBox="1"/>
          <p:nvPr/>
        </p:nvSpPr>
        <p:spPr>
          <a:xfrm>
            <a:off x="7086315" y="540000"/>
            <a:ext cx="4554821" cy="2186096"/>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lnSpc>
                <a:spcPct val="90000"/>
              </a:lnSpc>
              <a:spcBef>
                <a:spcPct val="0"/>
              </a:spcBef>
              <a:spcAft>
                <a:spcPts val="600"/>
              </a:spcAft>
            </a:pPr>
            <a:r>
              <a:rPr lang="en-US" sz="5100" b="1">
                <a:latin typeface="+mj-lt"/>
                <a:ea typeface="+mj-ea"/>
                <a:cs typeface="+mj-cs"/>
              </a:rPr>
              <a:t>CUERPO DEL TRABAJO</a:t>
            </a:r>
          </a:p>
        </p:txBody>
      </p:sp>
      <p:grpSp>
        <p:nvGrpSpPr>
          <p:cNvPr id="55" name="Group 54">
            <a:extLst>
              <a:ext uri="{FF2B5EF4-FFF2-40B4-BE49-F238E27FC236}">
                <a16:creationId xmlns:a16="http://schemas.microsoft.com/office/drawing/2014/main" id="{7B4E221E-E4F3-4D25-8DC8-8A3D08C830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491700" y="811038"/>
            <a:ext cx="6131951" cy="5783897"/>
            <a:chOff x="4925125" y="3600"/>
            <a:chExt cx="7266875" cy="6854400"/>
          </a:xfrm>
        </p:grpSpPr>
        <p:sp>
          <p:nvSpPr>
            <p:cNvPr id="56" name="Oval 55">
              <a:extLst>
                <a:ext uri="{FF2B5EF4-FFF2-40B4-BE49-F238E27FC236}">
                  <a16:creationId xmlns:a16="http://schemas.microsoft.com/office/drawing/2014/main" id="{1DCB79C8-6A25-43E7-AC87-D1D7C607100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925125" y="1098000"/>
              <a:ext cx="5760000" cy="5760000"/>
            </a:xfrm>
            <a:prstGeom prst="ellipse">
              <a:avLst/>
            </a:prstGeom>
            <a:solidFill>
              <a:schemeClr val="accent1">
                <a:alpha val="8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2BABC8D9-79F4-4665-99B3-4EA1B520E5C7}"/>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105686" y="65314"/>
              <a:ext cx="4320000" cy="4320000"/>
            </a:xfrm>
            <a:prstGeom prst="ellipse">
              <a:avLst/>
            </a:prstGeom>
            <a:solidFill>
              <a:schemeClr val="accent3"/>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808BC036-0C59-4D8B-8F96-46D122C90615}"/>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5337600" y="360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Imagen 10" descr="Forma&#10;&#10;Descripción generada automáticamente">
            <a:extLst>
              <a:ext uri="{FF2B5EF4-FFF2-40B4-BE49-F238E27FC236}">
                <a16:creationId xmlns:a16="http://schemas.microsoft.com/office/drawing/2014/main" id="{1B869686-9BA9-460A-8839-6B6E057EA59F}"/>
              </a:ext>
            </a:extLst>
          </p:cNvPr>
          <p:cNvPicPr>
            <a:picLocks noChangeAspect="1"/>
          </p:cNvPicPr>
          <p:nvPr/>
        </p:nvPicPr>
        <p:blipFill rotWithShape="1">
          <a:blip r:embed="rId2"/>
          <a:srcRect/>
          <a:stretch/>
        </p:blipFill>
        <p:spPr>
          <a:xfrm>
            <a:off x="1359191" y="1207788"/>
            <a:ext cx="4642325" cy="4642339"/>
          </a:xfrm>
          <a:custGeom>
            <a:avLst/>
            <a:gdLst/>
            <a:ahLst/>
            <a:cxnLst/>
            <a:rect l="l" t="t" r="r" b="b"/>
            <a:pathLst>
              <a:path w="6858000" h="6858000">
                <a:moveTo>
                  <a:pt x="3429001" y="0"/>
                </a:moveTo>
                <a:cubicBezTo>
                  <a:pt x="5322784" y="0"/>
                  <a:pt x="6858000" y="1535216"/>
                  <a:pt x="6858000" y="3429001"/>
                </a:cubicBezTo>
                <a:cubicBezTo>
                  <a:pt x="6858000" y="5322785"/>
                  <a:pt x="5322784" y="6858000"/>
                  <a:pt x="3429001" y="6858000"/>
                </a:cubicBezTo>
                <a:cubicBezTo>
                  <a:pt x="1535216" y="6858000"/>
                  <a:pt x="0" y="5322785"/>
                  <a:pt x="0" y="3429001"/>
                </a:cubicBezTo>
                <a:cubicBezTo>
                  <a:pt x="0" y="1535216"/>
                  <a:pt x="1535216" y="0"/>
                  <a:pt x="3429001" y="0"/>
                </a:cubicBezTo>
                <a:close/>
              </a:path>
            </a:pathLst>
          </a:custGeom>
          <a:effectLst>
            <a:softEdge rad="1016000"/>
          </a:effectLst>
        </p:spPr>
      </p:pic>
      <p:sp>
        <p:nvSpPr>
          <p:cNvPr id="3" name="CuadroTexto 2">
            <a:extLst>
              <a:ext uri="{FF2B5EF4-FFF2-40B4-BE49-F238E27FC236}">
                <a16:creationId xmlns:a16="http://schemas.microsoft.com/office/drawing/2014/main" id="{4F910E04-37FF-4891-ABD8-8110AE0808ED}"/>
              </a:ext>
            </a:extLst>
          </p:cNvPr>
          <p:cNvSpPr txBox="1"/>
          <p:nvPr/>
        </p:nvSpPr>
        <p:spPr>
          <a:xfrm>
            <a:off x="7104063" y="2947121"/>
            <a:ext cx="4537073" cy="3361604"/>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70000">
              <a:lnSpc>
                <a:spcPct val="115000"/>
              </a:lnSpc>
              <a:spcAft>
                <a:spcPts val="600"/>
              </a:spcAft>
              <a:buFont typeface="Arial" panose="020B0604020202020204" pitchFamily="34" charset="0"/>
              <a:buChar char="•"/>
            </a:pPr>
            <a:r>
              <a:rPr lang="en-US" sz="1500" b="1" spc="50"/>
              <a:t>Proceso de Emisión de Bonos Empresas Privadas en Honduras</a:t>
            </a:r>
          </a:p>
          <a:p>
            <a:pPr indent="-270000">
              <a:lnSpc>
                <a:spcPct val="115000"/>
              </a:lnSpc>
              <a:spcAft>
                <a:spcPts val="600"/>
              </a:spcAft>
              <a:buFont typeface="Arial" panose="020B0604020202020204" pitchFamily="34" charset="0"/>
              <a:buChar char="•"/>
            </a:pPr>
            <a:endParaRPr lang="en-US" sz="1500" b="1" spc="50"/>
          </a:p>
          <a:p>
            <a:pPr indent="-270000">
              <a:lnSpc>
                <a:spcPct val="115000"/>
              </a:lnSpc>
              <a:spcAft>
                <a:spcPts val="600"/>
              </a:spcAft>
              <a:buFont typeface="Arial" panose="020B0604020202020204" pitchFamily="34" charset="0"/>
              <a:buChar char="•"/>
            </a:pPr>
            <a:r>
              <a:rPr lang="en-US" sz="1500" b="1" spc="50"/>
              <a:t>Proceso de Emisión de Bonos Empresas Privadas en Chile</a:t>
            </a:r>
          </a:p>
          <a:p>
            <a:pPr indent="-270000">
              <a:lnSpc>
                <a:spcPct val="115000"/>
              </a:lnSpc>
              <a:spcAft>
                <a:spcPts val="600"/>
              </a:spcAft>
              <a:buFont typeface="Arial" panose="020B0604020202020204" pitchFamily="34" charset="0"/>
              <a:buChar char="•"/>
            </a:pPr>
            <a:endParaRPr lang="en-US" sz="1500" b="1" spc="50"/>
          </a:p>
          <a:p>
            <a:pPr indent="-270000">
              <a:lnSpc>
                <a:spcPct val="115000"/>
              </a:lnSpc>
              <a:spcAft>
                <a:spcPts val="600"/>
              </a:spcAft>
              <a:buFont typeface="Arial" panose="020B0604020202020204" pitchFamily="34" charset="0"/>
              <a:buChar char="•"/>
            </a:pPr>
            <a:r>
              <a:rPr lang="en-US" sz="1500" b="1" spc="50"/>
              <a:t>Proceso de Emisión de Bonos Empresas Privadas en Reino Unido</a:t>
            </a:r>
          </a:p>
          <a:p>
            <a:pPr indent="-270000">
              <a:lnSpc>
                <a:spcPct val="115000"/>
              </a:lnSpc>
              <a:spcAft>
                <a:spcPts val="600"/>
              </a:spcAft>
              <a:buFont typeface="Arial" panose="020B0604020202020204" pitchFamily="34" charset="0"/>
              <a:buChar char="•"/>
            </a:pPr>
            <a:endParaRPr lang="en-US" sz="1500" b="1" spc="50"/>
          </a:p>
          <a:p>
            <a:pPr indent="-270000">
              <a:lnSpc>
                <a:spcPct val="115000"/>
              </a:lnSpc>
              <a:spcAft>
                <a:spcPts val="600"/>
              </a:spcAft>
              <a:buFont typeface="Arial" panose="020B0604020202020204" pitchFamily="34" charset="0"/>
              <a:buChar char="•"/>
            </a:pPr>
            <a:r>
              <a:rPr lang="en-US" sz="1500" b="1" spc="50"/>
              <a:t>Riesgos y Tasas de los Bonos</a:t>
            </a:r>
            <a:endParaRPr lang="en-US" sz="1500" spc="50"/>
          </a:p>
        </p:txBody>
      </p:sp>
      <p:pic>
        <p:nvPicPr>
          <p:cNvPr id="22" name="Imagen 8" descr="La cara de una persona&#10;&#10;Descripción generada automáticamente">
            <a:extLst>
              <a:ext uri="{FF2B5EF4-FFF2-40B4-BE49-F238E27FC236}">
                <a16:creationId xmlns:a16="http://schemas.microsoft.com/office/drawing/2014/main" id="{0CE2BF1A-7A83-4642-AAF2-A5BD207BEC70}"/>
              </a:ext>
            </a:extLst>
          </p:cNvPr>
          <p:cNvPicPr>
            <a:picLocks noChangeAspect="1"/>
          </p:cNvPicPr>
          <p:nvPr/>
        </p:nvPicPr>
        <p:blipFill>
          <a:blip r:embed="rId3"/>
          <a:stretch>
            <a:fillRect/>
          </a:stretch>
        </p:blipFill>
        <p:spPr>
          <a:xfrm>
            <a:off x="555314" y="5287224"/>
            <a:ext cx="932846" cy="1070582"/>
          </a:xfrm>
          <a:prstGeom prst="rect">
            <a:avLst/>
          </a:prstGeom>
        </p:spPr>
      </p:pic>
      <p:sp>
        <p:nvSpPr>
          <p:cNvPr id="23" name="CuadroTexto 14">
            <a:extLst>
              <a:ext uri="{FF2B5EF4-FFF2-40B4-BE49-F238E27FC236}">
                <a16:creationId xmlns:a16="http://schemas.microsoft.com/office/drawing/2014/main" id="{C7B16D0B-34E7-EB40-9E34-377C9AA2B414}"/>
              </a:ext>
            </a:extLst>
          </p:cNvPr>
          <p:cNvSpPr txBox="1"/>
          <p:nvPr/>
        </p:nvSpPr>
        <p:spPr>
          <a:xfrm>
            <a:off x="-26721" y="6452214"/>
            <a:ext cx="2096916"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a:latin typeface="Calibri"/>
              </a:rPr>
              <a:t>Helen Ponce - 12143114</a:t>
            </a:r>
            <a:endParaRPr lang="es-ES" sz="1400" dirty="0"/>
          </a:p>
        </p:txBody>
      </p:sp>
    </p:spTree>
    <p:extLst>
      <p:ext uri="{BB962C8B-B14F-4D97-AF65-F5344CB8AC3E}">
        <p14:creationId xmlns:p14="http://schemas.microsoft.com/office/powerpoint/2010/main" val="418299695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F4E480B-94D6-46F9-A2B6-B98D311FDC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1999" cy="6861600"/>
            <a:chOff x="1" y="0"/>
            <a:chExt cx="12191999" cy="6861600"/>
          </a:xfrm>
        </p:grpSpPr>
        <p:sp>
          <p:nvSpPr>
            <p:cNvPr id="10" name="Rectangle 9">
              <a:extLst>
                <a:ext uri="{FF2B5EF4-FFF2-40B4-BE49-F238E27FC236}">
                  <a16:creationId xmlns:a16="http://schemas.microsoft.com/office/drawing/2014/main" id="{07183CDE-91A1-40C3-8E80-66F89E1C2D5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a16="http://schemas.microsoft.com/office/drawing/2014/main" id="{A6756515-F9AA-46BD-8DD2-AA15BA492AC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a16="http://schemas.microsoft.com/office/drawing/2014/main" id="{ABA365E2-8B71-408B-9092-0104216AC7A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nvGrpSpPr>
            <p:cNvPr id="13" name="Group 12">
              <a:extLst>
                <a:ext uri="{FF2B5EF4-FFF2-40B4-BE49-F238E27FC236}">
                  <a16:creationId xmlns:a16="http://schemas.microsoft.com/office/drawing/2014/main" id="{BEDB8D7A-1BF6-4CDB-B93A-7736955F5043}"/>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a:off x="690092" y="0"/>
              <a:ext cx="10800000" cy="6858000"/>
              <a:chOff x="2328000" y="0"/>
              <a:chExt cx="2880000" cy="1440000"/>
            </a:xfrm>
          </p:grpSpPr>
          <p:sp>
            <p:nvSpPr>
              <p:cNvPr id="18" name="Rectangle 17">
                <a:extLst>
                  <a:ext uri="{FF2B5EF4-FFF2-40B4-BE49-F238E27FC236}">
                    <a16:creationId xmlns:a16="http://schemas.microsoft.com/office/drawing/2014/main" id="{5AACD774-5167-46C7-8A62-6E2FE4BE94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a16="http://schemas.microsoft.com/office/drawing/2014/main" id="{06E0F2D8-452E-48F9-9912-C47EAEAE18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a16="http://schemas.microsoft.com/office/drawing/2014/main" id="{91FBBF95-430B-427C-A6E8-DB899217FC00}"/>
                </a:ext>
                <a:ext uri="{C183D7F6-B498-43B3-948B-1728B52AA6E4}">
                  <adec:decorative xmlns:adec="http://schemas.microsoft.com/office/drawing/2017/decorative" val="1"/>
                </a:ext>
              </a:extLst>
            </p:cNvPr>
            <p:cNvGrpSpPr>
              <a:grpSpLocks noChangeAspect="1"/>
            </p:cNvGrpSpPr>
            <p:nvPr>
              <p:extLst>
                <p:ext uri="{386F3935-93C4-4BCD-93E2-E3B085C9AB24}">
                  <p16:designElem xmlns:p16="http://schemas.microsoft.com/office/powerpoint/2015/main" val="1"/>
                </p:ext>
              </p:extLst>
            </p:nvPr>
          </p:nvGrpSpPr>
          <p:grpSpPr>
            <a:xfrm rot="5400000">
              <a:off x="7048499" y="1714500"/>
              <a:ext cx="6858000" cy="3429000"/>
              <a:chOff x="0" y="0"/>
              <a:chExt cx="2880000" cy="1440000"/>
            </a:xfrm>
          </p:grpSpPr>
          <p:sp>
            <p:nvSpPr>
              <p:cNvPr id="16" name="Rectangle 15">
                <a:extLst>
                  <a:ext uri="{FF2B5EF4-FFF2-40B4-BE49-F238E27FC236}">
                    <a16:creationId xmlns:a16="http://schemas.microsoft.com/office/drawing/2014/main" id="{BEE64698-3ED2-4395-B7FC-65248E437E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a16="http://schemas.microsoft.com/office/drawing/2014/main" id="{FE20B1E1-CE09-4C2A-A3FB-DB8026C54E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a16="http://schemas.microsoft.com/office/drawing/2014/main" id="{0CB2405B-A907-48B3-906A-FB3573C0B28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1" name="Rectangle 20">
            <a:extLst>
              <a:ext uri="{FF2B5EF4-FFF2-40B4-BE49-F238E27FC236}">
                <a16:creationId xmlns:a16="http://schemas.microsoft.com/office/drawing/2014/main" id="{6DC8E2D9-6729-4614-8667-C1016D318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pic>
        <p:nvPicPr>
          <p:cNvPr id="4" name="Imagen 4" descr="Texto&#10;&#10;Descripción generada automáticamente">
            <a:extLst>
              <a:ext uri="{FF2B5EF4-FFF2-40B4-BE49-F238E27FC236}">
                <a16:creationId xmlns:a16="http://schemas.microsoft.com/office/drawing/2014/main" id="{E02C9CF4-4F3E-4147-8F83-B85BBCD705B3}"/>
              </a:ext>
            </a:extLst>
          </p:cNvPr>
          <p:cNvPicPr>
            <a:picLocks noChangeAspect="1"/>
          </p:cNvPicPr>
          <p:nvPr/>
        </p:nvPicPr>
        <p:blipFill rotWithShape="1">
          <a:blip r:embed="rId2">
            <a:alphaModFix/>
          </a:blip>
          <a:srcRect r="1" b="7"/>
          <a:stretch/>
        </p:blipFill>
        <p:spPr>
          <a:xfrm>
            <a:off x="-688" y="-4"/>
            <a:ext cx="12192687" cy="6858000"/>
          </a:xfrm>
          <a:prstGeom prst="rect">
            <a:avLst/>
          </a:prstGeom>
        </p:spPr>
      </p:pic>
      <p:grpSp>
        <p:nvGrpSpPr>
          <p:cNvPr id="23" name="Group 22">
            <a:extLst>
              <a:ext uri="{FF2B5EF4-FFF2-40B4-BE49-F238E27FC236}">
                <a16:creationId xmlns:a16="http://schemas.microsoft.com/office/drawing/2014/main" id="{5697E9DF-ECF5-4EA6-8E3F-160752B889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8101" y="549274"/>
            <a:ext cx="12268203" cy="6308725"/>
            <a:chOff x="-38101" y="549274"/>
            <a:chExt cx="12268203" cy="6308725"/>
          </a:xfrm>
        </p:grpSpPr>
        <p:sp>
          <p:nvSpPr>
            <p:cNvPr id="24" name="Rectangle 23">
              <a:extLst>
                <a:ext uri="{FF2B5EF4-FFF2-40B4-BE49-F238E27FC236}">
                  <a16:creationId xmlns:a16="http://schemas.microsoft.com/office/drawing/2014/main" id="{1DCAAB57-774B-4C3C-B2E2-9BA9987045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flipH="1">
              <a:off x="6096001" y="549274"/>
              <a:ext cx="6096599" cy="6308723"/>
            </a:xfrm>
            <a:prstGeom prst="rect">
              <a:avLst/>
            </a:prstGeom>
            <a:gradFill flip="none" rotWithShape="1">
              <a:gsLst>
                <a:gs pos="30000">
                  <a:schemeClr val="bg1">
                    <a:alpha val="60000"/>
                  </a:schemeClr>
                </a:gs>
                <a:gs pos="0">
                  <a:schemeClr val="bg1">
                    <a:alpha val="80000"/>
                  </a:schemeClr>
                </a:gs>
                <a:gs pos="70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7069F6E5-0E1F-4324-B525-E896EE983D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600" y="549274"/>
              <a:ext cx="6096598" cy="6308723"/>
            </a:xfrm>
            <a:prstGeom prst="rect">
              <a:avLst/>
            </a:prstGeom>
            <a:gradFill flip="none" rotWithShape="1">
              <a:gsLst>
                <a:gs pos="30000">
                  <a:schemeClr val="bg1">
                    <a:alpha val="60000"/>
                  </a:schemeClr>
                </a:gs>
                <a:gs pos="0">
                  <a:schemeClr val="bg1">
                    <a:alpha val="80000"/>
                  </a:schemeClr>
                </a:gs>
                <a:gs pos="70000">
                  <a:schemeClr val="bg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FDAFA65F-5ED6-4A79-9C73-A1DE583C1A8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38101" y="1990722"/>
              <a:ext cx="12268200" cy="4867276"/>
              <a:chOff x="3" y="1"/>
              <a:chExt cx="12268200" cy="4867276"/>
            </a:xfrm>
          </p:grpSpPr>
          <p:sp>
            <p:nvSpPr>
              <p:cNvPr id="33" name="Rectangle 32">
                <a:extLst>
                  <a:ext uri="{FF2B5EF4-FFF2-40B4-BE49-F238E27FC236}">
                    <a16:creationId xmlns:a16="http://schemas.microsoft.com/office/drawing/2014/main" id="{ED04940F-1A28-47CA-BC85-5D0FA90768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633687" y="-633138"/>
                <a:ext cx="4866731" cy="6134100"/>
              </a:xfrm>
              <a:prstGeom prst="rect">
                <a:avLst/>
              </a:prstGeom>
              <a:gradFill flip="none" rotWithShape="1">
                <a:gsLst>
                  <a:gs pos="0">
                    <a:schemeClr val="accent3">
                      <a:alpha val="8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DF2264D0-1772-4B5C-A1F5-C000597317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V="1">
                <a:off x="6767787" y="-633683"/>
                <a:ext cx="4866731" cy="6134100"/>
              </a:xfrm>
              <a:prstGeom prst="rect">
                <a:avLst/>
              </a:prstGeom>
              <a:gradFill flip="none" rotWithShape="1">
                <a:gsLst>
                  <a:gs pos="0">
                    <a:schemeClr val="accent3">
                      <a:alpha val="8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7" name="Group 26">
              <a:extLst>
                <a:ext uri="{FF2B5EF4-FFF2-40B4-BE49-F238E27FC236}">
                  <a16:creationId xmlns:a16="http://schemas.microsoft.com/office/drawing/2014/main" id="{926BB5ED-C44B-4E3E-9A5D-18228C0199F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38104" y="3091890"/>
              <a:ext cx="9515473" cy="3766109"/>
              <a:chOff x="2676525" y="0"/>
              <a:chExt cx="9515473" cy="3766109"/>
            </a:xfrm>
          </p:grpSpPr>
          <p:sp>
            <p:nvSpPr>
              <p:cNvPr id="31" name="Rectangle 30">
                <a:extLst>
                  <a:ext uri="{FF2B5EF4-FFF2-40B4-BE49-F238E27FC236}">
                    <a16:creationId xmlns:a16="http://schemas.microsoft.com/office/drawing/2014/main" id="{DD5A1916-1815-43F3-8E57-A5AD558BCA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34262" y="0"/>
                <a:ext cx="4757736" cy="3766109"/>
              </a:xfrm>
              <a:prstGeom prst="rect">
                <a:avLst/>
              </a:prstGeom>
              <a:gradFill flip="none" rotWithShape="1">
                <a:gsLst>
                  <a:gs pos="0">
                    <a:schemeClr val="accent1">
                      <a:alpha val="8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1C758D1E-62C7-4EF3-824F-C2542D216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2676525" y="0"/>
                <a:ext cx="4757736" cy="3766109"/>
              </a:xfrm>
              <a:prstGeom prst="rect">
                <a:avLst/>
              </a:prstGeom>
              <a:gradFill flip="none" rotWithShape="1">
                <a:gsLst>
                  <a:gs pos="0">
                    <a:schemeClr val="accent1">
                      <a:alpha val="8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3A3AF6C1-825F-437D-BED2-DEF267D06FA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a:off x="2714629" y="3091890"/>
              <a:ext cx="9515473" cy="3766109"/>
              <a:chOff x="0" y="0"/>
              <a:chExt cx="9515473" cy="3766109"/>
            </a:xfrm>
          </p:grpSpPr>
          <p:sp>
            <p:nvSpPr>
              <p:cNvPr id="29" name="Rectangle 28">
                <a:extLst>
                  <a:ext uri="{FF2B5EF4-FFF2-40B4-BE49-F238E27FC236}">
                    <a16:creationId xmlns:a16="http://schemas.microsoft.com/office/drawing/2014/main" id="{0E518F14-B231-4186-ADC0-8339580E80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57737" y="0"/>
                <a:ext cx="4757736" cy="3766109"/>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75A3C29F-2140-4EC1-B779-7A8D725B73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0" y="0"/>
                <a:ext cx="4757736" cy="3766109"/>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ítulo 1">
            <a:extLst>
              <a:ext uri="{FF2B5EF4-FFF2-40B4-BE49-F238E27FC236}">
                <a16:creationId xmlns:a16="http://schemas.microsoft.com/office/drawing/2014/main" id="{CA2D7659-3108-4EC2-BFF8-8C2F36DDDEF9}"/>
              </a:ext>
            </a:extLst>
          </p:cNvPr>
          <p:cNvSpPr>
            <a:spLocks noGrp="1"/>
          </p:cNvSpPr>
          <p:nvPr>
            <p:ph type="title"/>
          </p:nvPr>
        </p:nvSpPr>
        <p:spPr>
          <a:xfrm>
            <a:off x="-82977" y="5517337"/>
            <a:ext cx="9217026" cy="1210396"/>
          </a:xfrm>
        </p:spPr>
        <p:txBody>
          <a:bodyPr vert="horz" lIns="91440" tIns="45720" rIns="91440" bIns="45720" rtlCol="0" anchor="b">
            <a:noAutofit/>
          </a:bodyPr>
          <a:lstStyle/>
          <a:p>
            <a:pPr algn="ctr"/>
            <a:r>
              <a:rPr lang="en-US" sz="4400" err="1">
                <a:solidFill>
                  <a:srgbClr val="FFFFFF"/>
                </a:solidFill>
              </a:rPr>
              <a:t>Proceso</a:t>
            </a:r>
            <a:r>
              <a:rPr lang="en-US" sz="4400">
                <a:solidFill>
                  <a:srgbClr val="FFFFFF"/>
                </a:solidFill>
              </a:rPr>
              <a:t> de </a:t>
            </a:r>
            <a:r>
              <a:rPr lang="en-US" sz="4400" err="1">
                <a:solidFill>
                  <a:srgbClr val="FFFFFF"/>
                </a:solidFill>
              </a:rPr>
              <a:t>Emisión</a:t>
            </a:r>
            <a:r>
              <a:rPr lang="en-US" sz="4400">
                <a:solidFill>
                  <a:srgbClr val="FFFFFF"/>
                </a:solidFill>
              </a:rPr>
              <a:t> de Bonos </a:t>
            </a:r>
            <a:r>
              <a:rPr lang="en-US" sz="4400" err="1">
                <a:solidFill>
                  <a:srgbClr val="FFFFFF"/>
                </a:solidFill>
              </a:rPr>
              <a:t>Empresas</a:t>
            </a:r>
            <a:r>
              <a:rPr lang="en-US" sz="4400">
                <a:solidFill>
                  <a:srgbClr val="FFFFFF"/>
                </a:solidFill>
              </a:rPr>
              <a:t> Privadas </a:t>
            </a:r>
            <a:r>
              <a:rPr lang="en-US" sz="4400" err="1">
                <a:solidFill>
                  <a:srgbClr val="FFFFFF"/>
                </a:solidFill>
              </a:rPr>
              <a:t>en</a:t>
            </a:r>
            <a:r>
              <a:rPr lang="en-US" sz="4400">
                <a:solidFill>
                  <a:srgbClr val="FFFFFF"/>
                </a:solidFill>
              </a:rPr>
              <a:t> Honduras</a:t>
            </a:r>
          </a:p>
        </p:txBody>
      </p:sp>
      <p:sp>
        <p:nvSpPr>
          <p:cNvPr id="39" name="CuadroTexto 12">
            <a:extLst>
              <a:ext uri="{FF2B5EF4-FFF2-40B4-BE49-F238E27FC236}">
                <a16:creationId xmlns:a16="http://schemas.microsoft.com/office/drawing/2014/main" id="{81A6E866-6D84-1A49-8AD0-7B759352D900}"/>
              </a:ext>
            </a:extLst>
          </p:cNvPr>
          <p:cNvSpPr txBox="1"/>
          <p:nvPr/>
        </p:nvSpPr>
        <p:spPr>
          <a:xfrm>
            <a:off x="9854913" y="6272678"/>
            <a:ext cx="316561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sz="1400" b="1" dirty="0">
                <a:latin typeface="Calibri"/>
                <a:cs typeface="Segoe UI"/>
              </a:rPr>
              <a:t>Fernando Quiroz - 12143055</a:t>
            </a:r>
          </a:p>
        </p:txBody>
      </p:sp>
      <p:pic>
        <p:nvPicPr>
          <p:cNvPr id="40" name="Imagen 14" descr="Foto montaje de la cara de un hombre con traje y corbata&#10;&#10;Descripción generada automáticamente">
            <a:extLst>
              <a:ext uri="{FF2B5EF4-FFF2-40B4-BE49-F238E27FC236}">
                <a16:creationId xmlns:a16="http://schemas.microsoft.com/office/drawing/2014/main" id="{E01C5A1C-CE0D-6741-A231-AED21A773B9F}"/>
              </a:ext>
            </a:extLst>
          </p:cNvPr>
          <p:cNvPicPr>
            <a:picLocks noChangeAspect="1"/>
          </p:cNvPicPr>
          <p:nvPr/>
        </p:nvPicPr>
        <p:blipFill>
          <a:blip r:embed="rId3"/>
          <a:stretch>
            <a:fillRect/>
          </a:stretch>
        </p:blipFill>
        <p:spPr>
          <a:xfrm>
            <a:off x="10130082" y="5274075"/>
            <a:ext cx="1198483" cy="1198483"/>
          </a:xfrm>
          <a:prstGeom prst="rect">
            <a:avLst/>
          </a:prstGeom>
        </p:spPr>
      </p:pic>
    </p:spTree>
    <p:extLst>
      <p:ext uri="{BB962C8B-B14F-4D97-AF65-F5344CB8AC3E}">
        <p14:creationId xmlns:p14="http://schemas.microsoft.com/office/powerpoint/2010/main" val="2626361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1BBA00F5-D131-164C-8F8A-ECA04B225C13}"/>
              </a:ext>
            </a:extLst>
          </p:cNvPr>
          <p:cNvPicPr>
            <a:picLocks noGrp="1" noChangeAspect="1"/>
          </p:cNvPicPr>
          <p:nvPr>
            <p:ph idx="1"/>
          </p:nvPr>
        </p:nvPicPr>
        <p:blipFill>
          <a:blip r:embed="rId2"/>
          <a:stretch>
            <a:fillRect/>
          </a:stretch>
        </p:blipFill>
        <p:spPr>
          <a:xfrm>
            <a:off x="288090" y="555232"/>
            <a:ext cx="11426675" cy="5447215"/>
          </a:xfrm>
          <a:prstGeom prst="rect">
            <a:avLst/>
          </a:prstGeom>
        </p:spPr>
      </p:pic>
      <p:sp>
        <p:nvSpPr>
          <p:cNvPr id="7" name="CuadroTexto 16">
            <a:extLst>
              <a:ext uri="{FF2B5EF4-FFF2-40B4-BE49-F238E27FC236}">
                <a16:creationId xmlns:a16="http://schemas.microsoft.com/office/drawing/2014/main" id="{03EBF2B4-CEC6-1742-8970-9C26F3243157}"/>
              </a:ext>
            </a:extLst>
          </p:cNvPr>
          <p:cNvSpPr txBox="1"/>
          <p:nvPr/>
        </p:nvSpPr>
        <p:spPr>
          <a:xfrm>
            <a:off x="0" y="6536927"/>
            <a:ext cx="257118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sz="1400" b="1" dirty="0">
                <a:latin typeface="Calibri"/>
                <a:cs typeface="Segoe UI"/>
              </a:rPr>
              <a:t>Carlo Menjivar-21053124</a:t>
            </a:r>
            <a:r>
              <a:rPr lang="es-ES" sz="1400" dirty="0">
                <a:latin typeface="Calibri"/>
                <a:cs typeface="Segoe UI"/>
              </a:rPr>
              <a:t>​</a:t>
            </a:r>
          </a:p>
          <a:p>
            <a:r>
              <a:rPr lang="es-ES" dirty="0">
                <a:latin typeface="Calibri"/>
                <a:cs typeface="Segoe UI"/>
              </a:rPr>
              <a:t>​</a:t>
            </a:r>
          </a:p>
        </p:txBody>
      </p:sp>
      <p:pic>
        <p:nvPicPr>
          <p:cNvPr id="8" name="Imagen 2" descr="La cara de un hombre con lentes&#10;&#10;Descripción generada automáticamente">
            <a:extLst>
              <a:ext uri="{FF2B5EF4-FFF2-40B4-BE49-F238E27FC236}">
                <a16:creationId xmlns:a16="http://schemas.microsoft.com/office/drawing/2014/main" id="{5B21323E-1D25-CC42-94D9-D20B9DEF91D4}"/>
              </a:ext>
            </a:extLst>
          </p:cNvPr>
          <p:cNvPicPr>
            <a:picLocks noChangeAspect="1"/>
          </p:cNvPicPr>
          <p:nvPr/>
        </p:nvPicPr>
        <p:blipFill rotWithShape="1">
          <a:blip r:embed="rId3"/>
          <a:srcRect r="-302" b="14823"/>
          <a:stretch/>
        </p:blipFill>
        <p:spPr>
          <a:xfrm>
            <a:off x="477235" y="4916032"/>
            <a:ext cx="1115731" cy="1386736"/>
          </a:xfrm>
          <a:prstGeom prst="rect">
            <a:avLst/>
          </a:prstGeom>
        </p:spPr>
      </p:pic>
    </p:spTree>
    <p:extLst>
      <p:ext uri="{BB962C8B-B14F-4D97-AF65-F5344CB8AC3E}">
        <p14:creationId xmlns:p14="http://schemas.microsoft.com/office/powerpoint/2010/main" val="41073358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A10581-08F2-4D9E-8CB4-07ECFEE95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9E2092A-4250-4BDD-AC6C-CA57E30DDD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266875" cy="6858000"/>
            <a:chOff x="0" y="0"/>
            <a:chExt cx="7266875" cy="6858000"/>
          </a:xfrm>
        </p:grpSpPr>
        <p:sp>
          <p:nvSpPr>
            <p:cNvPr id="11" name="Freeform: Shape 10">
              <a:extLst>
                <a:ext uri="{FF2B5EF4-FFF2-40B4-BE49-F238E27FC236}">
                  <a16:creationId xmlns:a16="http://schemas.microsoft.com/office/drawing/2014/main" id="{FA1EE7D2-EB27-4C6C-8E54-CBCDDCA178F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3600"/>
              <a:ext cx="7266875" cy="6854400"/>
            </a:xfrm>
            <a:custGeom>
              <a:avLst/>
              <a:gdLst>
                <a:gd name="connsiteX0" fmla="*/ 3839675 w 7266875"/>
                <a:gd name="connsiteY0" fmla="*/ 0 h 6854400"/>
                <a:gd name="connsiteX1" fmla="*/ 7266875 w 7266875"/>
                <a:gd name="connsiteY1" fmla="*/ 3427200 h 6854400"/>
                <a:gd name="connsiteX2" fmla="*/ 3839675 w 7266875"/>
                <a:gd name="connsiteY2" fmla="*/ 6854400 h 6854400"/>
                <a:gd name="connsiteX3" fmla="*/ 3489264 w 7266875"/>
                <a:gd name="connsiteY3" fmla="*/ 6836706 h 6854400"/>
                <a:gd name="connsiteX4" fmla="*/ 3327588 w 7266875"/>
                <a:gd name="connsiteY4" fmla="*/ 6816161 h 6854400"/>
                <a:gd name="connsiteX5" fmla="*/ 3174464 w 7266875"/>
                <a:gd name="connsiteY5" fmla="*/ 6839531 h 6854400"/>
                <a:gd name="connsiteX6" fmla="*/ 2880000 w 7266875"/>
                <a:gd name="connsiteY6" fmla="*/ 6854400 h 6854400"/>
                <a:gd name="connsiteX7" fmla="*/ 0 w 7266875"/>
                <a:gd name="connsiteY7" fmla="*/ 3974400 h 6854400"/>
                <a:gd name="connsiteX8" fmla="*/ 226325 w 7266875"/>
                <a:gd name="connsiteY8" fmla="*/ 2853374 h 6854400"/>
                <a:gd name="connsiteX9" fmla="*/ 258015 w 7266875"/>
                <a:gd name="connsiteY9" fmla="*/ 2787590 h 6854400"/>
                <a:gd name="connsiteX10" fmla="*/ 224445 w 7266875"/>
                <a:gd name="connsiteY10" fmla="*/ 2657030 h 6854400"/>
                <a:gd name="connsiteX11" fmla="*/ 180561 w 7266875"/>
                <a:gd name="connsiteY11" fmla="*/ 2221714 h 6854400"/>
                <a:gd name="connsiteX12" fmla="*/ 2340561 w 7266875"/>
                <a:gd name="connsiteY12" fmla="*/ 61714 h 6854400"/>
                <a:gd name="connsiteX13" fmla="*/ 2828370 w 7266875"/>
                <a:gd name="connsiteY13" fmla="*/ 117025 h 6854400"/>
                <a:gd name="connsiteX14" fmla="*/ 2891183 w 7266875"/>
                <a:gd name="connsiteY14" fmla="*/ 134017 h 6854400"/>
                <a:gd name="connsiteX15" fmla="*/ 2983165 w 7266875"/>
                <a:gd name="connsiteY15" fmla="*/ 107897 h 6854400"/>
                <a:gd name="connsiteX16" fmla="*/ 3839675 w 7266875"/>
                <a:gd name="connsiteY16" fmla="*/ 0 h 685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66875" h="6854400">
                  <a:moveTo>
                    <a:pt x="3839675" y="0"/>
                  </a:moveTo>
                  <a:cubicBezTo>
                    <a:pt x="5732465" y="0"/>
                    <a:pt x="7266875" y="1534410"/>
                    <a:pt x="7266875" y="3427200"/>
                  </a:cubicBezTo>
                  <a:cubicBezTo>
                    <a:pt x="7266875" y="5319990"/>
                    <a:pt x="5732465" y="6854400"/>
                    <a:pt x="3839675" y="6854400"/>
                  </a:cubicBezTo>
                  <a:cubicBezTo>
                    <a:pt x="3721376" y="6854400"/>
                    <a:pt x="3604476" y="6848406"/>
                    <a:pt x="3489264" y="6836706"/>
                  </a:cubicBezTo>
                  <a:lnTo>
                    <a:pt x="3327588" y="6816161"/>
                  </a:lnTo>
                  <a:lnTo>
                    <a:pt x="3174464" y="6839531"/>
                  </a:lnTo>
                  <a:cubicBezTo>
                    <a:pt x="3077646" y="6849363"/>
                    <a:pt x="2979412" y="6854400"/>
                    <a:pt x="2880000" y="6854400"/>
                  </a:cubicBezTo>
                  <a:cubicBezTo>
                    <a:pt x="1289420" y="6854400"/>
                    <a:pt x="0" y="5564980"/>
                    <a:pt x="0" y="3974400"/>
                  </a:cubicBezTo>
                  <a:cubicBezTo>
                    <a:pt x="0" y="3576755"/>
                    <a:pt x="80589" y="3197933"/>
                    <a:pt x="226325" y="2853374"/>
                  </a:cubicBezTo>
                  <a:lnTo>
                    <a:pt x="258015" y="2787590"/>
                  </a:lnTo>
                  <a:lnTo>
                    <a:pt x="224445" y="2657030"/>
                  </a:lnTo>
                  <a:cubicBezTo>
                    <a:pt x="195672" y="2516419"/>
                    <a:pt x="180561" y="2370831"/>
                    <a:pt x="180561" y="2221714"/>
                  </a:cubicBezTo>
                  <a:cubicBezTo>
                    <a:pt x="180561" y="1028779"/>
                    <a:pt x="1147626" y="61714"/>
                    <a:pt x="2340561" y="61714"/>
                  </a:cubicBezTo>
                  <a:cubicBezTo>
                    <a:pt x="2508318" y="61714"/>
                    <a:pt x="2671608" y="80838"/>
                    <a:pt x="2828370" y="117025"/>
                  </a:cubicBezTo>
                  <a:lnTo>
                    <a:pt x="2891183" y="134017"/>
                  </a:lnTo>
                  <a:lnTo>
                    <a:pt x="2983165" y="107897"/>
                  </a:lnTo>
                  <a:cubicBezTo>
                    <a:pt x="3256928" y="37461"/>
                    <a:pt x="3543927" y="0"/>
                    <a:pt x="3839675" y="0"/>
                  </a:cubicBezTo>
                  <a:close/>
                </a:path>
              </a:pathLst>
            </a:custGeom>
            <a:solidFill>
              <a:schemeClr val="bg2">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A73CF8FD-0917-4279-B6E7-120EE392F794}"/>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0" y="1094400"/>
              <a:ext cx="5760000" cy="5760000"/>
            </a:xfrm>
            <a:prstGeom prst="ellipse">
              <a:avLst/>
            </a:prstGeom>
            <a:solidFill>
              <a:schemeClr val="accent1">
                <a:alpha val="4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F3A3FA15-CF3D-4F2B-BB5C-18E5DB3057C1}"/>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180561" y="61714"/>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776AED5-83E6-4A3D-B609-7CCABAD440D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a:off x="412475" y="0"/>
              <a:ext cx="6854400" cy="6854400"/>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ítulo 1">
            <a:extLst>
              <a:ext uri="{FF2B5EF4-FFF2-40B4-BE49-F238E27FC236}">
                <a16:creationId xmlns:a16="http://schemas.microsoft.com/office/drawing/2014/main" id="{020FD256-C083-403D-B1D0-4EC1763F90BC}"/>
              </a:ext>
            </a:extLst>
          </p:cNvPr>
          <p:cNvSpPr>
            <a:spLocks noGrp="1"/>
          </p:cNvSpPr>
          <p:nvPr>
            <p:ph type="title"/>
          </p:nvPr>
        </p:nvSpPr>
        <p:spPr>
          <a:xfrm>
            <a:off x="922020" y="833015"/>
            <a:ext cx="5193960" cy="5202026"/>
          </a:xfrm>
        </p:spPr>
        <p:txBody>
          <a:bodyPr anchor="ctr">
            <a:normAutofit/>
          </a:bodyPr>
          <a:lstStyle/>
          <a:p>
            <a:pPr algn="ctr"/>
            <a:r>
              <a:rPr lang="es-HN"/>
              <a:t>Proceso de Inscripción de la Emisión</a:t>
            </a:r>
            <a:endParaRPr lang="es-ES"/>
          </a:p>
        </p:txBody>
      </p:sp>
      <p:sp>
        <p:nvSpPr>
          <p:cNvPr id="3" name="Marcador de contenido 2">
            <a:extLst>
              <a:ext uri="{FF2B5EF4-FFF2-40B4-BE49-F238E27FC236}">
                <a16:creationId xmlns:a16="http://schemas.microsoft.com/office/drawing/2014/main" id="{BD64588B-734E-4D31-9549-1F905A117DCA}"/>
              </a:ext>
            </a:extLst>
          </p:cNvPr>
          <p:cNvSpPr>
            <a:spLocks noGrp="1"/>
          </p:cNvSpPr>
          <p:nvPr>
            <p:ph idx="1"/>
          </p:nvPr>
        </p:nvSpPr>
        <p:spPr>
          <a:xfrm>
            <a:off x="7104062" y="540347"/>
            <a:ext cx="4537075" cy="5760000"/>
          </a:xfrm>
        </p:spPr>
        <p:txBody>
          <a:bodyPr vert="horz" lIns="91440" tIns="45720" rIns="91440" bIns="45720" rtlCol="0" anchor="ctr">
            <a:normAutofit/>
          </a:bodyPr>
          <a:lstStyle/>
          <a:p>
            <a:pPr marL="0" indent="0" algn="just">
              <a:buNone/>
            </a:pPr>
            <a:r>
              <a:rPr lang="es-HN" dirty="0">
                <a:ea typeface="+mn-lt"/>
                <a:cs typeface="+mn-lt"/>
              </a:rPr>
              <a:t>Una vez la empresa se encuentra inscrita en el Registro Público de Mercado de Valores, esta puede proceder a la inscripción de la emisión de bonos que estará llevando a cabo. Para ello deberá elaborar los documentos legales, solicitar la calificación de riesgo del bono y posteriormente preparar el borrador del prospecto.</a:t>
            </a:r>
            <a:endParaRPr lang="es-ES" dirty="0"/>
          </a:p>
        </p:txBody>
      </p:sp>
      <p:sp>
        <p:nvSpPr>
          <p:cNvPr id="15" name="CuadroTexto 12">
            <a:extLst>
              <a:ext uri="{FF2B5EF4-FFF2-40B4-BE49-F238E27FC236}">
                <a16:creationId xmlns:a16="http://schemas.microsoft.com/office/drawing/2014/main" id="{15DB9882-2940-1948-BF7E-72C58B64C63D}"/>
              </a:ext>
            </a:extLst>
          </p:cNvPr>
          <p:cNvSpPr txBox="1"/>
          <p:nvPr/>
        </p:nvSpPr>
        <p:spPr>
          <a:xfrm>
            <a:off x="95988" y="6209732"/>
            <a:ext cx="3165614"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ES" dirty="0">
                <a:latin typeface="Calibri"/>
                <a:cs typeface="Segoe UI"/>
              </a:rPr>
              <a:t>​</a:t>
            </a:r>
          </a:p>
          <a:p>
            <a:r>
              <a:rPr lang="es-ES" sz="1400" b="1" dirty="0">
                <a:latin typeface="Calibri"/>
                <a:cs typeface="Segoe UI"/>
              </a:rPr>
              <a:t>Fernando Quiroz - 12143055</a:t>
            </a:r>
          </a:p>
        </p:txBody>
      </p:sp>
      <p:pic>
        <p:nvPicPr>
          <p:cNvPr id="16" name="Imagen 14" descr="Foto montaje de la cara de un hombre con traje y corbata&#10;&#10;Descripción generada automáticamente">
            <a:extLst>
              <a:ext uri="{FF2B5EF4-FFF2-40B4-BE49-F238E27FC236}">
                <a16:creationId xmlns:a16="http://schemas.microsoft.com/office/drawing/2014/main" id="{8D932C9C-3B87-9548-8E6C-3A6E5436F1F0}"/>
              </a:ext>
            </a:extLst>
          </p:cNvPr>
          <p:cNvPicPr>
            <a:picLocks noChangeAspect="1"/>
          </p:cNvPicPr>
          <p:nvPr/>
        </p:nvPicPr>
        <p:blipFill>
          <a:blip r:embed="rId2"/>
          <a:stretch>
            <a:fillRect/>
          </a:stretch>
        </p:blipFill>
        <p:spPr>
          <a:xfrm>
            <a:off x="371157" y="5211129"/>
            <a:ext cx="1198483" cy="1198483"/>
          </a:xfrm>
          <a:prstGeom prst="rect">
            <a:avLst/>
          </a:prstGeom>
        </p:spPr>
      </p:pic>
    </p:spTree>
    <p:extLst>
      <p:ext uri="{BB962C8B-B14F-4D97-AF65-F5344CB8AC3E}">
        <p14:creationId xmlns:p14="http://schemas.microsoft.com/office/powerpoint/2010/main" val="699294410"/>
      </p:ext>
    </p:extLst>
  </p:cSld>
  <p:clrMapOvr>
    <a:masterClrMapping/>
  </p:clrMapOvr>
  <p:transition spd="slow">
    <p:randomBar dir="vert"/>
  </p:transition>
</p:sld>
</file>

<file path=ppt/theme/theme1.xml><?xml version="1.0" encoding="utf-8"?>
<a:theme xmlns:a="http://schemas.openxmlformats.org/drawingml/2006/main" name="GlowVTI">
  <a:themeElements>
    <a:clrScheme name="AnalogousFromDarkSeedLeftStep">
      <a:dk1>
        <a:srgbClr val="000000"/>
      </a:dk1>
      <a:lt1>
        <a:srgbClr val="FFFFFF"/>
      </a:lt1>
      <a:dk2>
        <a:srgbClr val="1A212E"/>
      </a:dk2>
      <a:lt2>
        <a:srgbClr val="F2F3F0"/>
      </a:lt2>
      <a:accent1>
        <a:srgbClr val="864DC3"/>
      </a:accent1>
      <a:accent2>
        <a:srgbClr val="483FB3"/>
      </a:accent2>
      <a:accent3>
        <a:srgbClr val="4D76C3"/>
      </a:accent3>
      <a:accent4>
        <a:srgbClr val="3B95B1"/>
      </a:accent4>
      <a:accent5>
        <a:srgbClr val="4BBFAB"/>
      </a:accent5>
      <a:accent6>
        <a:srgbClr val="3BB16B"/>
      </a:accent6>
      <a:hlink>
        <a:srgbClr val="339A99"/>
      </a:hlink>
      <a:folHlink>
        <a:srgbClr val="7F7F7F"/>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lowVTI" id="{D5B5AA20-F6D3-43B8-AF6B-ECAF69256418}" vid="{93025AB5-1D44-4CD3-9BC3-729F6E11E04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TotalTime>
  <Words>2466</Words>
  <Application>Microsoft Macintosh PowerPoint</Application>
  <PresentationFormat>Widescreen</PresentationFormat>
  <Paragraphs>154</Paragraphs>
  <Slides>29</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Avenir Next LT Pro</vt:lpstr>
      <vt:lpstr>Bell MT</vt:lpstr>
      <vt:lpstr>Calibri</vt:lpstr>
      <vt:lpstr>Times New Roman</vt:lpstr>
      <vt:lpstr>GlowVTI</vt:lpstr>
      <vt:lpstr>Proceso de emisión de bonos de empresas privadas en Honduras frente a otros países</vt:lpstr>
      <vt:lpstr>Grupo :1 Integrantes</vt:lpstr>
      <vt:lpstr>Introducción</vt:lpstr>
      <vt:lpstr>Objetivo General</vt:lpstr>
      <vt:lpstr>Objetivos específicos</vt:lpstr>
      <vt:lpstr>PowerPoint Presentation</vt:lpstr>
      <vt:lpstr>Proceso de Emisión de Bonos Empresas Privadas en Honduras</vt:lpstr>
      <vt:lpstr>PowerPoint Presentation</vt:lpstr>
      <vt:lpstr>Proceso de Inscripción de la Emisión</vt:lpstr>
      <vt:lpstr>PowerPoint Presentation</vt:lpstr>
      <vt:lpstr>Proceso de Emisión de Bonos Empresas Privadas en Chile</vt:lpstr>
      <vt:lpstr>Colocación</vt:lpstr>
      <vt:lpstr>Proceso de Emisión de Bonos Empresas Privadas en Reino Unido</vt:lpstr>
      <vt:lpstr>Estructura de la emisión de bonos:</vt:lpstr>
      <vt:lpstr>Calendario de una emisión de bonos:</vt:lpstr>
      <vt:lpstr>Etapa 1 Pre-Lanzamiento:</vt:lpstr>
      <vt:lpstr>Documentos solicitados</vt:lpstr>
      <vt:lpstr>PowerPoint Presentation</vt:lpstr>
      <vt:lpstr>Etapa 2: lanzamiento</vt:lpstr>
      <vt:lpstr>Fecha de lanzamiento</vt:lpstr>
      <vt:lpstr>Etapa 3: Emisión - Firma y Cierre</vt:lpstr>
      <vt:lpstr>Firma</vt:lpstr>
      <vt:lpstr>Cierre</vt:lpstr>
      <vt:lpstr>Etapa 4 Post-Lanzamiento</vt:lpstr>
      <vt:lpstr>Vida de los bonos una vez emitidos</vt:lpstr>
      <vt:lpstr>Riesgos y Tasas de los Bonos</vt:lpstr>
      <vt:lpstr>CONCLUSIONES</vt:lpstr>
      <vt:lpstr>RECOMENDACIONES</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
  <cp:lastModifiedBy>Marcello Montes de Oca</cp:lastModifiedBy>
  <cp:revision>6</cp:revision>
  <dcterms:created xsi:type="dcterms:W3CDTF">2022-02-28T10:02:59Z</dcterms:created>
  <dcterms:modified xsi:type="dcterms:W3CDTF">2022-03-12T04:47:08Z</dcterms:modified>
</cp:coreProperties>
</file>

<file path=docProps/thumbnail.jpeg>
</file>